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</p:sldMasterIdLst>
  <p:notesMasterIdLst>
    <p:notesMasterId r:id="rId11"/>
  </p:notesMasterIdLst>
  <p:sldIdLst>
    <p:sldId id="295" r:id="rId3"/>
    <p:sldId id="305" r:id="rId4"/>
    <p:sldId id="299" r:id="rId5"/>
    <p:sldId id="304" r:id="rId6"/>
    <p:sldId id="306" r:id="rId7"/>
    <p:sldId id="309" r:id="rId8"/>
    <p:sldId id="310" r:id="rId9"/>
    <p:sldId id="302" r:id="rId10"/>
  </p:sldIdLst>
  <p:sldSz cx="9144000" cy="6858000" type="screen4x3"/>
  <p:notesSz cx="6858000" cy="9144000"/>
  <p:embeddedFontLst>
    <p:embeddedFont>
      <p:font typeface="Khmer UI" panose="020B0604020202020204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oboto Condensed Light" panose="020B0604020202020204" charset="0"/>
      <p:regular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BF9"/>
    <a:srgbClr val="0F06C6"/>
    <a:srgbClr val="33CCCC"/>
    <a:srgbClr val="000099"/>
    <a:srgbClr val="0D05A7"/>
    <a:srgbClr val="645CFA"/>
    <a:srgbClr val="008000"/>
    <a:srgbClr val="00B050"/>
    <a:srgbClr val="FF0000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+mn-cs"/>
              </a:defRPr>
            </a:pPr>
            <a:r>
              <a:rPr lang="ru-RU" sz="2000" b="0" i="0" u="none" strike="noStrike" kern="1200" spc="0" baseline="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+mn-cs"/>
              </a:rPr>
              <a:t>Устройство детей </a:t>
            </a:r>
            <a:endParaRPr lang="ru-RU" sz="2000" b="0" i="0" u="none" strike="noStrike" kern="1200" spc="0" baseline="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+mn-cs"/>
            </a:endParaRPr>
          </a:p>
        </c:rich>
      </c:tx>
      <c:layout>
        <c:manualLayout>
          <c:xMode val="edge"/>
          <c:yMode val="edge"/>
          <c:x val="0.34823064226921274"/>
          <c:y val="0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5396091791523656E-2"/>
          <c:y val="0.28600620592007364"/>
          <c:w val="0.42939701609143949"/>
          <c:h val="0.5310800207258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отмена решений о передаче ребенка на воспитание в семью</c:v>
                </c:pt>
              </c:strCache>
            </c:strRef>
          </c:tx>
          <c:spPr>
            <a:solidFill>
              <a:srgbClr val="9CC2E5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explosion val="2"/>
          <c:dPt>
            <c:idx val="0"/>
            <c:bubble3D val="0"/>
            <c:spPr>
              <a:solidFill>
                <a:srgbClr val="22B1B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D87-4C67-8E6F-15B2F1E517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7-4C67-8E6F-15B2F1E517CB}"/>
              </c:ext>
            </c:extLst>
          </c:dPt>
          <c:dPt>
            <c:idx val="2"/>
            <c:bubble3D val="0"/>
            <c:spPr>
              <a:solidFill>
                <a:srgbClr val="1E4E7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87-4C67-8E6F-15B2F1E517C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7-4C67-8E6F-15B2F1E517CB}"/>
              </c:ext>
            </c:extLst>
          </c:dPt>
          <c:dLbls>
            <c:dLbl>
              <c:idx val="0"/>
              <c:layout>
                <c:manualLayout>
                  <c:x val="1.888003763141085E-2"/>
                  <c:y val="1.565587533171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87-4C67-8E6F-15B2F1E517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103045054554687E-2"/>
                  <c:y val="-4.519166436782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87-4C67-8E6F-15B2F1E517C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199640359156881E-2"/>
                  <c:y val="-3.315762931447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87-4C67-8E6F-15B2F1E517C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662450834732721E-2"/>
                  <c:y val="-7.783141912462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87-4C67-8E6F-15B2F1E517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Возврат биологическим родителям (31)</c:v>
                </c:pt>
                <c:pt idx="1">
                  <c:v>В организацию для детей-сирот и детей, оставшихся без попечения родителей (61)</c:v>
                </c:pt>
                <c:pt idx="2">
                  <c:v>В замещающую семью (47)</c:v>
                </c:pt>
                <c:pt idx="3">
                  <c:v>Профессиональная образовательная организация (5)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61</c:v>
                </c:pt>
                <c:pt idx="2">
                  <c:v>47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87-4C67-8E6F-15B2F1E517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085733444818823"/>
          <c:y val="0.19097696580192244"/>
          <c:w val="0.46803927794908523"/>
          <c:h val="0.78058722685201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kern="1200" spc="0" baseline="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+mn-cs"/>
              </a:rPr>
              <a:t>Отмена решений о передаче ребенка на воспитание в семью – 144 (</a:t>
            </a:r>
            <a:r>
              <a:rPr lang="ru-RU" sz="1100" b="0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+mn-cs"/>
              </a:rPr>
              <a:t>2020 – 161)</a:t>
            </a:r>
          </a:p>
        </c:rich>
      </c:tx>
      <c:layout>
        <c:manualLayout>
          <c:xMode val="edge"/>
          <c:yMode val="edge"/>
          <c:x val="3.472426843430991E-2"/>
          <c:y val="0.7996698986035851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635065619821158E-2"/>
          <c:y val="0.15817262967339638"/>
          <c:w val="0.44665498303279738"/>
          <c:h val="0.469625689166300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отмена решений о передаче ребенка на воспитание в семью</c:v>
                </c:pt>
              </c:strCache>
            </c:strRef>
          </c:tx>
          <c:dLbls>
            <c:dLbl>
              <c:idx val="0"/>
              <c:layout>
                <c:manualLayout>
                  <c:x val="-4.40143171180674E-2"/>
                  <c:y val="-1.54969239164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911988792612E-2"/>
                  <c:y val="-3.0833430421869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711381255942546E-3"/>
                  <c:y val="3.4817660646705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446992794644903E-4"/>
                  <c:y val="1.004344018502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575671400576126E-3"/>
                  <c:y val="9.3822938131644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719411082881601E-3"/>
                  <c:y val="-1.223492616372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Возврат биологическим родителям (31)</c:v>
                </c:pt>
                <c:pt idx="1">
                  <c:v>Болезнь или смерть замещающего родителя (49)</c:v>
                </c:pt>
                <c:pt idx="2">
                  <c:v>Отсутствие взаимопонимания, трудности в воспитании (30)</c:v>
                </c:pt>
                <c:pt idx="3">
                  <c:v>Болезнь ребенка (9)</c:v>
                </c:pt>
                <c:pt idx="4">
                  <c:v>Отстранение в связи с ненадлежащим исполнением обязанностей (11)</c:v>
                </c:pt>
                <c:pt idx="5">
                  <c:v>Иные причины (6)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  <c:pt idx="1">
                  <c:v>49</c:v>
                </c:pt>
                <c:pt idx="2">
                  <c:v>30</c:v>
                </c:pt>
                <c:pt idx="3">
                  <c:v>9</c:v>
                </c:pt>
                <c:pt idx="4">
                  <c:v>11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029945965767333"/>
          <c:y val="3.9074839738467981E-2"/>
          <c:w val="0.40791425580152707"/>
          <c:h val="0.85488572692545128"/>
        </c:manualLayout>
      </c:layout>
      <c:overlay val="0"/>
      <c:txPr>
        <a:bodyPr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A28C-A8CB-4934-A3C8-B8551B60F6AC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D796D-F497-4B7E-827E-63922057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975-1012-4054-BCE6-AA10DC9F95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4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1352550"/>
            <a:ext cx="4865688" cy="3648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0879" y="5204338"/>
            <a:ext cx="5447100" cy="42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56737" y="10271621"/>
            <a:ext cx="2950500" cy="54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</a:pPr>
              <a:t>7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29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0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3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0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5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6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2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2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1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36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1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7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4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C745FE7-F434-4E5B-B00A-D5BE510EA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AA2CC5B-6990-488A-916F-10D6F6BD8A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0E35-F041-4D0B-A568-B6D0EB6E21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7CC-8440-452C-9C5E-E16D7B63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8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/>
          </p:cNvSpPr>
          <p:nvPr/>
        </p:nvSpPr>
        <p:spPr>
          <a:xfrm rot="10800000">
            <a:off x="0" y="0"/>
            <a:ext cx="7336901" cy="6858000"/>
          </a:xfrm>
          <a:prstGeom prst="rect">
            <a:avLst/>
          </a:prstGeom>
          <a:blipFill dpi="0" rotWithShape="1">
            <a:blip r:embed="rId3" cstate="print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>
            <a:spLocks/>
          </p:cNvSpPr>
          <p:nvPr/>
        </p:nvSpPr>
        <p:spPr>
          <a:xfrm>
            <a:off x="324000" y="0"/>
            <a:ext cx="8820000" cy="6858000"/>
          </a:xfrm>
          <a:prstGeom prst="rect">
            <a:avLst/>
          </a:prstGeom>
          <a:blipFill dpi="0" rotWithShape="1">
            <a:blip r:embed="rId4" cstate="print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>
            <a:spLocks/>
          </p:cNvSpPr>
          <p:nvPr/>
        </p:nvSpPr>
        <p:spPr>
          <a:xfrm>
            <a:off x="2529000" y="857250"/>
            <a:ext cx="6615000" cy="5143500"/>
          </a:xfrm>
          <a:prstGeom prst="rect">
            <a:avLst/>
          </a:prstGeom>
          <a:blipFill dpi="0" rotWithShape="1">
            <a:blip r:embed="rId5" cstate="print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/>
          </p:cNvSpPr>
          <p:nvPr/>
        </p:nvSpPr>
        <p:spPr>
          <a:xfrm rot="10800000">
            <a:off x="1" y="857250"/>
            <a:ext cx="6615000" cy="5143500"/>
          </a:xfrm>
          <a:prstGeom prst="rect">
            <a:avLst/>
          </a:prstGeom>
          <a:blipFill dpi="0" rotWithShape="1">
            <a:blip r:embed="rId5" cstate="print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1401" y="857250"/>
            <a:ext cx="7061200" cy="5143500"/>
          </a:xfrm>
          <a:prstGeom prst="rect">
            <a:avLst/>
          </a:prstGeom>
          <a:blipFill dpi="0" rotWithShape="1">
            <a:blip r:embed="rId6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354" y="1540476"/>
            <a:ext cx="8668889" cy="2832009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00" y="6369948"/>
            <a:ext cx="887763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  <a:cs typeface="Rubik" panose="02000604000000020004" pitchFamily="2" charset="-79"/>
              </a:rPr>
              <a:t>20 сентября 2022 года</a:t>
            </a:r>
            <a:endParaRPr lang="ru-RU" dirty="0">
              <a:solidFill>
                <a:prstClr val="white"/>
              </a:solidFill>
              <a:latin typeface="Roboto Condensed" pitchFamily="2" charset="0"/>
              <a:ea typeface="Roboto Condensed" pitchFamily="2" charset="0"/>
              <a:cs typeface="Rubik" panose="02000604000000020004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782" y="1558000"/>
            <a:ext cx="8494986" cy="30057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11336"/>
            <a:ext cx="9144000" cy="115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4065" y="5124828"/>
            <a:ext cx="5249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Румянцева Наталья Леонидовна, </a:t>
            </a:r>
          </a:p>
          <a:p>
            <a:r>
              <a:rPr lang="ru-RU" sz="1400" b="1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Руководитель РРЦ «Опека и попечительство»</a:t>
            </a:r>
            <a:endParaRPr lang="ru-RU" sz="1400" dirty="0">
              <a:solidFill>
                <a:prstClr val="white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207089"/>
            <a:ext cx="915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238761"/>
            <a:ext cx="915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1806" y="2108941"/>
            <a:ext cx="86497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ндивидуальная профилактическая работа с несовершеннолетними, воспитывающимися в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замещающих семьях в рамках контроля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сопровождения замещающих семей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8" y="4756160"/>
            <a:ext cx="1231957" cy="159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" y="6178094"/>
            <a:ext cx="512035" cy="531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765" y="6196090"/>
            <a:ext cx="263886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ts val="1560"/>
              </a:lnSpc>
            </a:pPr>
            <a:r>
              <a:rPr lang="ru-RU" sz="1200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</a:rPr>
              <a:t>Министерство</a:t>
            </a:r>
            <a:endParaRPr lang="ru-RU" sz="1200" dirty="0">
              <a:solidFill>
                <a:srgbClr val="000099"/>
              </a:solidFill>
              <a:latin typeface="Roboto Condensed" pitchFamily="2" charset="0"/>
              <a:ea typeface="Roboto Condensed" pitchFamily="2" charset="0"/>
            </a:endParaRPr>
          </a:p>
          <a:p>
            <a:pPr defTabSz="685800">
              <a:lnSpc>
                <a:spcPts val="1560"/>
              </a:lnSpc>
            </a:pPr>
            <a:r>
              <a:rPr lang="ru-RU" sz="1200" dirty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</a:rPr>
              <a:t>образования и науки Алтайского края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24000" y="503273"/>
            <a:ext cx="792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bg1"/>
                </a:gs>
                <a:gs pos="10000">
                  <a:schemeClr val="accent5">
                    <a:lumMod val="40000"/>
                    <a:lumOff val="60000"/>
                  </a:schemeClr>
                </a:gs>
                <a:gs pos="40000">
                  <a:schemeClr val="accent5">
                    <a:lumMod val="95000"/>
                    <a:lumOff val="5000"/>
                  </a:schemeClr>
                </a:gs>
                <a:gs pos="100000">
                  <a:srgbClr val="0F06C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64000" y="6359681"/>
            <a:ext cx="73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bg1"/>
                </a:gs>
                <a:gs pos="10000">
                  <a:schemeClr val="accent5">
                    <a:lumMod val="40000"/>
                    <a:lumOff val="60000"/>
                  </a:schemeClr>
                </a:gs>
                <a:gs pos="40000">
                  <a:schemeClr val="accent5">
                    <a:lumMod val="95000"/>
                    <a:lumOff val="5000"/>
                  </a:schemeClr>
                </a:gs>
                <a:gs pos="100000">
                  <a:srgbClr val="0F06C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88796"/>
              </p:ext>
            </p:extLst>
          </p:nvPr>
        </p:nvGraphicFramePr>
        <p:xfrm>
          <a:off x="340552" y="1257709"/>
          <a:ext cx="3415902" cy="3465919"/>
        </p:xfrm>
        <a:graphic>
          <a:graphicData uri="http://schemas.openxmlformats.org/drawingml/2006/table">
            <a:tbl>
              <a:tblPr/>
              <a:tblGrid>
                <a:gridCol w="2167349"/>
                <a:gridCol w="1248553"/>
              </a:tblGrid>
              <a:tr h="389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01.09.2022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Общая численность детского населения в крае</a:t>
                      </a: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485005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92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Общая численность замещающих семей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5107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84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Общая численность детей, воспитывающихся</a:t>
                      </a:r>
                      <a:b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в замещающих семьях 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7013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390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Общая численность замещающих семей, находящихся в СОП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520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Общая численность детей, воспитывающихся</a:t>
                      </a:r>
                      <a:b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в замещающих семьях,</a:t>
                      </a:r>
                      <a:r>
                        <a:rPr lang="ru-RU" sz="1400" baseline="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находящихся в СОП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3861" marR="538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>
            <a:off x="3904650" y="3350258"/>
            <a:ext cx="694928" cy="1337472"/>
          </a:xfrm>
          <a:prstGeom prst="rightBrace">
            <a:avLst>
              <a:gd name="adj1" fmla="val 209576"/>
              <a:gd name="adj2" fmla="val 50000"/>
            </a:avLst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30629"/>
            <a:ext cx="8836861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  <a:t>Органы ОПЕКИ </a:t>
            </a:r>
            <a:r>
              <a:rPr lang="ru-RU" sz="2400" b="1" dirty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  <a:t>И </a:t>
            </a:r>
            <a:r>
              <a:rPr lang="ru-RU" sz="2400" b="1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  <a:t>ПОПЕЧИТЕЛЬСТВА: </a:t>
            </a:r>
          </a:p>
          <a:p>
            <a:pPr algn="ctr" defTabSz="685800">
              <a:lnSpc>
                <a:spcPct val="9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  <a:t>Индивидуальная профилактическая работа с замещающими семьями, находящимися в СОП</a:t>
            </a:r>
            <a:endParaRPr lang="ru-RU" sz="2400" dirty="0">
              <a:solidFill>
                <a:srgbClr val="000099"/>
              </a:solidFill>
              <a:latin typeface="Roboto Condensed" pitchFamily="2" charset="0"/>
              <a:ea typeface="Roboto Condensed" pitchFamily="2" charset="0"/>
              <a:cs typeface="Khmer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6488" y="4734003"/>
            <a:ext cx="7453373" cy="15881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статья 16 Федерального закона от 24.06.1999 № 120-ФЗ «Об основах системы профилактики безнадзорности и правонарушений»</a:t>
            </a:r>
          </a:p>
          <a:p>
            <a:pPr algn="ctr"/>
            <a:endParaRPr lang="ru-RU" sz="1000" b="1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 algn="ctr">
              <a:lnSpc>
                <a:spcPct val="8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органы опеки и попечительства участвуют в пределах своей компетенции в проведении индивидуальной профилактической работы с несовершеннолетними, указанными в статье 5 настоящего Федерального закона, если они являются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сиротами</a:t>
            </a:r>
            <a:r>
              <a:rPr lang="ru-RU" sz="1600" dirty="0" smtClean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 либо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остались без попечения родителей или иных законных представителей</a:t>
            </a:r>
            <a:r>
              <a:rPr lang="ru-RU" sz="1600" dirty="0" smtClean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0" name="Google Shape;1994;p114"/>
          <p:cNvSpPr/>
          <p:nvPr/>
        </p:nvSpPr>
        <p:spPr>
          <a:xfrm>
            <a:off x="4761080" y="1316134"/>
            <a:ext cx="4028781" cy="2034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0099"/>
                </a:solidFill>
              </a:rPr>
              <a:t>Индивидуальная профилактическая </a:t>
            </a:r>
            <a:r>
              <a:rPr lang="ru-RU" sz="1200" b="1" dirty="0" smtClean="0">
                <a:solidFill>
                  <a:srgbClr val="000099"/>
                </a:solidFill>
              </a:rPr>
              <a:t>работа: деятельность </a:t>
            </a:r>
            <a:r>
              <a:rPr lang="ru-RU" sz="1200" b="1" dirty="0">
                <a:solidFill>
                  <a:srgbClr val="000099"/>
                </a:solidFill>
              </a:rPr>
              <a:t>по своевременному выявлению несовершеннолетних и семей, находящихся в социально опасном положении, а также по их социально-педагогической реабилитации и (или) предупреждению совершения ими правонарушений и антиобщественных действий (профилактики безнадзорности и правонарушений несовершеннолетних</a:t>
            </a:r>
            <a:r>
              <a:rPr lang="ru-RU" sz="1200" b="1" dirty="0" smtClean="0">
                <a:solidFill>
                  <a:srgbClr val="000099"/>
                </a:solidFill>
              </a:rPr>
              <a:t>)</a:t>
            </a:r>
            <a:endParaRPr lang="ru-RU" sz="1200" b="1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Google Shape;1994;p114"/>
          <p:cNvSpPr/>
          <p:nvPr/>
        </p:nvSpPr>
        <p:spPr>
          <a:xfrm>
            <a:off x="4611556" y="3446234"/>
            <a:ext cx="4202953" cy="110399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endParaRPr lang="ru-RU" sz="12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sz="1200" b="1" dirty="0" smtClean="0">
                <a:solidFill>
                  <a:srgbClr val="000099"/>
                </a:solidFill>
              </a:rPr>
              <a:t>Межведомственная </a:t>
            </a:r>
            <a:r>
              <a:rPr lang="ru-RU" sz="1200" b="1" dirty="0">
                <a:solidFill>
                  <a:srgbClr val="000099"/>
                </a:solidFill>
              </a:rPr>
              <a:t>индивидуальная программа реабилитации и адаптации несовершеннолетнего, находящегося в социально опасном положении, </a:t>
            </a:r>
            <a:r>
              <a:rPr lang="ru-RU" sz="1200" b="1" dirty="0" smtClean="0">
                <a:solidFill>
                  <a:srgbClr val="000099"/>
                </a:solidFill>
              </a:rPr>
              <a:t>и </a:t>
            </a:r>
            <a:r>
              <a:rPr lang="ru-RU" sz="1200" b="1" dirty="0">
                <a:solidFill>
                  <a:srgbClr val="000099"/>
                </a:solidFill>
              </a:rPr>
              <a:t>его </a:t>
            </a:r>
            <a:r>
              <a:rPr lang="ru-RU" sz="1200" b="1" dirty="0" smtClean="0">
                <a:solidFill>
                  <a:srgbClr val="000099"/>
                </a:solidFill>
              </a:rPr>
              <a:t>семьи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endParaRPr lang="ru-RU" sz="1200" b="1" i="1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746583" y="1641268"/>
            <a:ext cx="917728" cy="3061722"/>
          </a:xfrm>
          <a:prstGeom prst="rightBrace">
            <a:avLst>
              <a:gd name="adj1" fmla="val 209576"/>
              <a:gd name="adj2" fmla="val 50000"/>
            </a:avLst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" y="6178094"/>
            <a:ext cx="512035" cy="531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765" y="6196090"/>
            <a:ext cx="263886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ts val="1560"/>
              </a:lnSpc>
            </a:pPr>
            <a:r>
              <a:rPr lang="ru-RU" sz="1200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</a:rPr>
              <a:t>Министерство</a:t>
            </a:r>
            <a:endParaRPr lang="ru-RU" sz="1200" dirty="0">
              <a:solidFill>
                <a:srgbClr val="000099"/>
              </a:solidFill>
              <a:latin typeface="Roboto Condensed" pitchFamily="2" charset="0"/>
              <a:ea typeface="Roboto Condensed" pitchFamily="2" charset="0"/>
            </a:endParaRPr>
          </a:p>
          <a:p>
            <a:pPr defTabSz="685800">
              <a:lnSpc>
                <a:spcPts val="1560"/>
              </a:lnSpc>
            </a:pPr>
            <a:r>
              <a:rPr lang="ru-RU" sz="1200" dirty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</a:rPr>
              <a:t>образования и науки Алтайского края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9635" y="136219"/>
            <a:ext cx="1847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ru-RU" sz="2000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</a:br>
            <a:endParaRPr lang="ru-RU" sz="2000" dirty="0">
              <a:solidFill>
                <a:srgbClr val="000099"/>
              </a:solidFill>
              <a:latin typeface="Roboto Condensed" pitchFamily="2" charset="0"/>
              <a:ea typeface="Roboto Condensed" pitchFamily="2" charset="0"/>
              <a:cs typeface="Khmer UI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03273"/>
            <a:ext cx="9144000" cy="0"/>
          </a:xfrm>
          <a:prstGeom prst="line">
            <a:avLst/>
          </a:prstGeom>
          <a:ln w="50800">
            <a:gradFill flip="none" rotWithShape="1"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64000">
                  <a:schemeClr val="accent5">
                    <a:lumMod val="95000"/>
                    <a:lumOff val="5000"/>
                  </a:schemeClr>
                </a:gs>
                <a:gs pos="0">
                  <a:srgbClr val="0F06C6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64000" y="6359681"/>
            <a:ext cx="73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bg1"/>
                </a:gs>
                <a:gs pos="10000">
                  <a:schemeClr val="accent5">
                    <a:lumMod val="40000"/>
                    <a:lumOff val="60000"/>
                  </a:schemeClr>
                </a:gs>
                <a:gs pos="40000">
                  <a:schemeClr val="accent5">
                    <a:lumMod val="95000"/>
                    <a:lumOff val="5000"/>
                  </a:schemeClr>
                </a:gs>
                <a:gs pos="100000">
                  <a:srgbClr val="0F06C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9"/>
          <p:cNvGrpSpPr/>
          <p:nvPr/>
        </p:nvGrpSpPr>
        <p:grpSpPr>
          <a:xfrm>
            <a:off x="4626408" y="630651"/>
            <a:ext cx="4409836" cy="4463863"/>
            <a:chOff x="4659360" y="1976413"/>
            <a:chExt cx="4409836" cy="3287852"/>
          </a:xfrm>
        </p:grpSpPr>
        <p:grpSp>
          <p:nvGrpSpPr>
            <p:cNvPr id="5" name="Группа 5"/>
            <p:cNvGrpSpPr/>
            <p:nvPr/>
          </p:nvGrpSpPr>
          <p:grpSpPr>
            <a:xfrm>
              <a:off x="4659360" y="1976413"/>
              <a:ext cx="4409836" cy="993145"/>
              <a:chOff x="4702904" y="1976413"/>
              <a:chExt cx="4409836" cy="9931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422904" y="1994781"/>
                <a:ext cx="3689836" cy="974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altLang="ru-RU" sz="1400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проверка (условий жизни подопечных, соблюдения опекунами и попечителями прав и законных интересов подопечных, обеспечения сохранности их имущества, а также выполнения опекунами и попечителями требований к осуществлению своих прав и исполнению своих обязанностей;</a:t>
                </a:r>
              </a:p>
              <a:p>
                <a:pPr algn="just">
                  <a:lnSpc>
                    <a:spcPct val="80000"/>
                  </a:lnSpc>
                </a:pPr>
                <a:r>
                  <a:rPr lang="ru-RU" altLang="ru-RU" sz="160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240 проверок</a:t>
                </a:r>
                <a:endParaRPr lang="ru-RU" altLang="ru-RU" sz="16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702904" y="1976413"/>
                <a:ext cx="720000" cy="96267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 Narrow" panose="020B0606020202030204" pitchFamily="34" charset="0"/>
                    <a:sym typeface="Wingdings 2" panose="05020102010507070707" pitchFamily="18" charset="2"/>
                  </a:rPr>
                  <a:t></a:t>
                </a:r>
                <a:endParaRPr lang="ru-RU" sz="3600" b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435532" y="2930816"/>
                <a:ext cx="3600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5381104" y="1985304"/>
                <a:ext cx="3600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33"/>
            <p:cNvGrpSpPr/>
            <p:nvPr/>
          </p:nvGrpSpPr>
          <p:grpSpPr>
            <a:xfrm>
              <a:off x="4659360" y="3005999"/>
              <a:ext cx="4409836" cy="998664"/>
              <a:chOff x="4702904" y="1689990"/>
              <a:chExt cx="4409836" cy="99866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422904" y="1708359"/>
                <a:ext cx="3689836" cy="956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70000"/>
                  </a:lnSpc>
                </a:pPr>
                <a:r>
                  <a:rPr lang="ru-RU" altLang="ru-RU" sz="1400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проведение  </a:t>
                </a:r>
                <a:r>
                  <a:rPr lang="ru-RU" altLang="ru-RU" sz="1400" b="1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внеплановой</a:t>
                </a:r>
                <a:r>
                  <a:rPr lang="ru-RU" altLang="ru-RU" sz="1400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проверки при поступлении от юридических и физических лиц устных или письменных обращений, содержащих сведения о неисполнении, ненадлежащем исполнении опекуном своих обязанностей либо о нарушении прав и законных интересов подопечного;</a:t>
                </a:r>
              </a:p>
              <a:p>
                <a:pPr algn="just">
                  <a:lnSpc>
                    <a:spcPct val="70000"/>
                  </a:lnSpc>
                </a:pPr>
                <a:r>
                  <a:rPr lang="ru-RU" altLang="ru-RU" sz="1400" dirty="0" smtClean="0">
                    <a:solidFill>
                      <a:schemeClr val="accent6">
                        <a:lumMod val="5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98 проверок</a:t>
                </a:r>
                <a:endParaRPr lang="ru-RU" altLang="ru-RU" sz="14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702904" y="1689990"/>
                <a:ext cx="720000" cy="99866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 Narrow" panose="020B0606020202030204" pitchFamily="34" charset="0"/>
                    <a:sym typeface="Wingdings 2" panose="05020102010507070707" pitchFamily="18" charset="2"/>
                  </a:rPr>
                  <a:t></a:t>
                </a:r>
                <a:endParaRPr lang="ru-RU" sz="3600" b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381104" y="2679779"/>
                <a:ext cx="3600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381104" y="1698882"/>
                <a:ext cx="3600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38"/>
            <p:cNvGrpSpPr/>
            <p:nvPr/>
          </p:nvGrpSpPr>
          <p:grpSpPr>
            <a:xfrm>
              <a:off x="4681132" y="4080097"/>
              <a:ext cx="4355407" cy="1184168"/>
              <a:chOff x="4724676" y="1448079"/>
              <a:chExt cx="4355407" cy="118416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454039" y="1450965"/>
                <a:ext cx="3626044" cy="108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altLang="ru-RU" sz="1400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помощь опекунам и попечителям несовершеннолетних граждан в реализации и защите прав подопечных;</a:t>
                </a:r>
              </a:p>
              <a:p>
                <a:pPr algn="just">
                  <a:lnSpc>
                    <a:spcPct val="80000"/>
                  </a:lnSpc>
                </a:pPr>
                <a:r>
                  <a:rPr lang="ru-RU" altLang="ru-RU" sz="1400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заключение договора о взаимодействии с организациями для детей-сирот и детей, оставшихся без попечения родителей, по сопровождению замещающих </a:t>
                </a:r>
                <a:r>
                  <a:rPr lang="ru-RU" altLang="ru-RU" sz="1400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семей</a:t>
                </a:r>
              </a:p>
              <a:p>
                <a:pPr algn="just">
                  <a:lnSpc>
                    <a:spcPct val="80000"/>
                  </a:lnSpc>
                </a:pPr>
                <a:r>
                  <a:rPr lang="ru-RU" altLang="ru-RU" sz="140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42 договора в 2022 году </a:t>
                </a:r>
                <a:endParaRPr lang="ru-RU" altLang="ru-RU" sz="140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4724676" y="1448079"/>
                <a:ext cx="720000" cy="118416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 Narrow" panose="020B0606020202030204" pitchFamily="34" charset="0"/>
                    <a:sym typeface="Wingdings 2" panose="05020102010507070707" pitchFamily="18" charset="2"/>
                  </a:rPr>
                  <a:t></a:t>
                </a:r>
                <a:endParaRPr lang="ru-RU" sz="3600" b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402875" y="2624462"/>
                <a:ext cx="3600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5424647" y="1456969"/>
                <a:ext cx="3600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402772" y="152400"/>
            <a:ext cx="39624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  <a:t>Нормативно-правовые акты</a:t>
            </a:r>
            <a:endParaRPr lang="ru-RU" sz="2400" dirty="0">
              <a:solidFill>
                <a:srgbClr val="000099"/>
              </a:solidFill>
              <a:latin typeface="Roboto Condensed" pitchFamily="2" charset="0"/>
              <a:ea typeface="Roboto Condensed" pitchFamily="2" charset="0"/>
              <a:cs typeface="Khmer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2858" y="141514"/>
            <a:ext cx="39624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Roboto Condensed" pitchFamily="2" charset="0"/>
                <a:ea typeface="Roboto Condensed" pitchFamily="2" charset="0"/>
                <a:cs typeface="Khmer UI" panose="020B0502040204020203" pitchFamily="34" charset="0"/>
              </a:rPr>
              <a:t>Конкретные меры</a:t>
            </a:r>
            <a:endParaRPr lang="ru-RU" sz="2400" dirty="0">
              <a:solidFill>
                <a:srgbClr val="000099"/>
              </a:solidFill>
              <a:latin typeface="Roboto Condensed" pitchFamily="2" charset="0"/>
              <a:ea typeface="Roboto Condensed" pitchFamily="2" charset="0"/>
              <a:cs typeface="Khmer UI" panose="020B0502040204020203" pitchFamily="34" charset="0"/>
            </a:endParaRPr>
          </a:p>
        </p:txBody>
      </p:sp>
      <p:sp>
        <p:nvSpPr>
          <p:cNvPr id="39" name="Google Shape;1994;p114"/>
          <p:cNvSpPr/>
          <p:nvPr/>
        </p:nvSpPr>
        <p:spPr>
          <a:xfrm>
            <a:off x="0" y="630651"/>
            <a:ext cx="4601737" cy="273095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sz="1600" b="1" dirty="0" smtClean="0">
              <a:solidFill>
                <a:schemeClr val="lt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Статья 24 Федерального закона от 24.04.2008 № 48-ФЗ «Об опеке и попечительстве»</a:t>
            </a:r>
          </a:p>
          <a:p>
            <a:pPr algn="ctr"/>
            <a:endParaRPr lang="ru-RU" sz="1600" dirty="0" smtClean="0"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/>
              <a:t>П</a:t>
            </a:r>
            <a:r>
              <a:rPr lang="ru-RU" sz="1600" b="1" dirty="0" smtClean="0">
                <a:solidFill>
                  <a:schemeClr val="lt1"/>
                </a:solidFill>
              </a:rPr>
              <a:t>остановление Правительства Российской Федерации от 18.05.2009 № 423</a:t>
            </a:r>
          </a:p>
          <a:p>
            <a:pPr algn="ctr"/>
            <a:endParaRPr lang="ru-RU" sz="1600" b="1" dirty="0" smtClean="0">
              <a:solidFill>
                <a:schemeClr val="lt1"/>
              </a:solidFill>
            </a:endParaRPr>
          </a:p>
          <a:p>
            <a:pPr algn="ctr"/>
            <a:r>
              <a:rPr lang="ru-RU" sz="1400" b="1" dirty="0"/>
              <a:t>Памятка</a:t>
            </a:r>
            <a:r>
              <a:rPr lang="ru-RU" sz="1000" dirty="0"/>
              <a:t> </a:t>
            </a:r>
            <a:endParaRPr lang="ru-RU" sz="1000" dirty="0" smtClean="0"/>
          </a:p>
          <a:p>
            <a:pPr algn="ctr"/>
            <a:r>
              <a:rPr lang="ru-RU" sz="1000" dirty="0" smtClean="0"/>
              <a:t>по </a:t>
            </a:r>
            <a:r>
              <a:rPr lang="ru-RU" sz="1000" dirty="0"/>
              <a:t>организации проверок условий жизни несовершеннолетних подопечных, заполнению актов проверок условий жизни несовершеннолетних подопечных, соблюдения опекунами прав и законных интересов несовершеннолетних подопечных, обеспечения сохранности их имущества, а также выполнения опекунами требований к осуществлению своих прав и выполнению своих обязанностей</a:t>
            </a:r>
            <a:endParaRPr lang="ru-RU" sz="1000" b="1" dirty="0" smtClean="0">
              <a:solidFill>
                <a:schemeClr val="lt1"/>
              </a:solidFill>
            </a:endParaRPr>
          </a:p>
          <a:p>
            <a:pPr algn="ctr"/>
            <a:endParaRPr lang="ru-RU" sz="1600" dirty="0" smtClean="0">
              <a:cs typeface="Arial" panose="020B0604020202020204" pitchFamily="34" charset="0"/>
            </a:endParaRPr>
          </a:p>
        </p:txBody>
      </p:sp>
      <p:sp>
        <p:nvSpPr>
          <p:cNvPr id="44" name="Google Shape;1994;p114"/>
          <p:cNvSpPr/>
          <p:nvPr/>
        </p:nvSpPr>
        <p:spPr>
          <a:xfrm>
            <a:off x="0" y="3550101"/>
            <a:ext cx="4625306" cy="254589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200" b="1" dirty="0" smtClean="0"/>
              <a:t>Приказ Главного управления образования и молодежной политики Алтайского края от 03.07.2015 № 1224 «Об организации сопровождения замещающих семей в Алтайском крае»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/>
              <a:t>Приказ Главного управления образования и молодежной политики Алтайского края от 31.07.2015 № 1316 «Об утверждении порядка организации кризисного сопровождения замещающих семей в Алтайском крае»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37293" y="5181601"/>
            <a:ext cx="720000" cy="10994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  <a:sym typeface="Wingdings 2" panose="05020102010507070707" pitchFamily="18" charset="2"/>
              </a:rPr>
              <a:t>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337265" y="5186145"/>
            <a:ext cx="3600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348150" y="6242058"/>
            <a:ext cx="3600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01764" y="5134450"/>
            <a:ext cx="36898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письменного согласия опекуна заключают соглашение о кризисном сопровождении;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проводят психолого-медико-социальное </a:t>
            </a:r>
            <a:r>
              <a:rPr lang="ru-RU" altLang="ru-RU" sz="1400" dirty="0" err="1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обследо-вание</a:t>
            </a:r>
            <a:r>
              <a:rPr lang="ru-RU" altLang="ru-RU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замещающей семьи</a:t>
            </a:r>
            <a:r>
              <a:rPr lang="ru-RU" altLang="ru-RU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 договоров в 2022 году </a:t>
            </a:r>
            <a:endParaRPr lang="ru-RU" altLang="ru-RU" sz="14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33066" y="1326882"/>
            <a:ext cx="8874458" cy="4427864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94;p114"/>
          <p:cNvSpPr/>
          <p:nvPr/>
        </p:nvSpPr>
        <p:spPr>
          <a:xfrm>
            <a:off x="5261581" y="1461524"/>
            <a:ext cx="3256343" cy="72699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ru-RU" sz="1200" kern="0" dirty="0" smtClean="0">
                <a:solidFill>
                  <a:srgbClr val="0070C0"/>
                </a:solidFill>
                <a:latin typeface="Roboto Thin"/>
                <a:ea typeface="Roboto"/>
                <a:cs typeface="Roboto"/>
                <a:sym typeface="Arial"/>
              </a:rPr>
              <a:t>Соблюдение  сроков проведения </a:t>
            </a:r>
            <a:r>
              <a:rPr lang="ru-RU" sz="1200" kern="0" dirty="0">
                <a:solidFill>
                  <a:srgbClr val="0070C0"/>
                </a:solidFill>
                <a:latin typeface="Roboto Thin"/>
                <a:ea typeface="Roboto"/>
                <a:cs typeface="Roboto"/>
                <a:sym typeface="Arial"/>
              </a:rPr>
              <a:t>проверки условий жизни</a:t>
            </a:r>
          </a:p>
        </p:txBody>
      </p:sp>
      <p:sp>
        <p:nvSpPr>
          <p:cNvPr id="17" name="Google Shape;1994;p114"/>
          <p:cNvSpPr/>
          <p:nvPr/>
        </p:nvSpPr>
        <p:spPr>
          <a:xfrm>
            <a:off x="876078" y="4692597"/>
            <a:ext cx="3579539" cy="9044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kern="0" dirty="0" smtClean="0">
                <a:solidFill>
                  <a:srgbClr val="0070C0"/>
                </a:solidFill>
                <a:latin typeface="Roboto Thin"/>
                <a:ea typeface="Roboto"/>
                <a:cs typeface="Roboto"/>
                <a:sym typeface="Arial"/>
              </a:rPr>
              <a:t>Закрепление в акте рекомендаций </a:t>
            </a:r>
            <a:r>
              <a:rPr lang="ru-RU" sz="1200" kern="0" dirty="0">
                <a:solidFill>
                  <a:srgbClr val="0070C0"/>
                </a:solidFill>
                <a:latin typeface="Roboto Thin"/>
                <a:ea typeface="Roboto"/>
                <a:cs typeface="Roboto"/>
                <a:sym typeface="Arial"/>
              </a:rPr>
              <a:t>опекуну о принятии мер по улучшению условий жизни подопечного и исполнению опекуном возложенных на него обязанностей</a:t>
            </a:r>
          </a:p>
        </p:txBody>
      </p:sp>
      <p:pic>
        <p:nvPicPr>
          <p:cNvPr id="10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79996" y="1678133"/>
            <a:ext cx="579508" cy="408537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14" name="Google Shape;1581;p98"/>
          <p:cNvSpPr txBox="1"/>
          <p:nvPr/>
        </p:nvSpPr>
        <p:spPr>
          <a:xfrm>
            <a:off x="2911415" y="5754746"/>
            <a:ext cx="3304575" cy="2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ru-RU" sz="90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90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99400" y="257492"/>
            <a:ext cx="9144000" cy="7064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177022" y="189150"/>
            <a:ext cx="699056" cy="6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684;p103"/>
          <p:cNvSpPr txBox="1"/>
          <p:nvPr/>
        </p:nvSpPr>
        <p:spPr>
          <a:xfrm>
            <a:off x="1046205" y="330743"/>
            <a:ext cx="7696908" cy="4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altLang="ru-RU" sz="1650" kern="0" dirty="0" smtClean="0">
                <a:solidFill>
                  <a:schemeClr val="accent1">
                    <a:lumMod val="50000"/>
                  </a:schemeClr>
                </a:solidFill>
                <a:latin typeface="Roboto Thin"/>
                <a:ea typeface="Roboto"/>
                <a:cs typeface="Roboto"/>
                <a:sym typeface="Roboto"/>
              </a:rPr>
              <a:t>Акт проверки </a:t>
            </a:r>
            <a:r>
              <a:rPr lang="ru-RU" altLang="ru-RU" sz="1650" kern="0" dirty="0">
                <a:solidFill>
                  <a:schemeClr val="accent1">
                    <a:lumMod val="50000"/>
                  </a:schemeClr>
                </a:solidFill>
                <a:latin typeface="Roboto Thin"/>
                <a:ea typeface="Roboto"/>
                <a:cs typeface="Roboto"/>
                <a:sym typeface="Roboto"/>
              </a:rPr>
              <a:t>условий жизни </a:t>
            </a:r>
            <a:r>
              <a:rPr lang="ru-RU" altLang="ru-RU" sz="1650" kern="0" dirty="0" smtClean="0">
                <a:solidFill>
                  <a:schemeClr val="accent1">
                    <a:lumMod val="50000"/>
                  </a:schemeClr>
                </a:solidFill>
                <a:latin typeface="Roboto Thin"/>
                <a:ea typeface="Roboto"/>
                <a:cs typeface="Roboto"/>
                <a:sym typeface="Roboto"/>
              </a:rPr>
              <a:t>несовершеннолетних подопечных: основное  </a:t>
            </a:r>
            <a:endParaRPr lang="ru-RU" altLang="ru-RU" sz="1650" kern="0" dirty="0">
              <a:solidFill>
                <a:schemeClr val="accent1">
                  <a:lumMod val="50000"/>
                </a:schemeClr>
              </a:solidFill>
              <a:latin typeface="Roboto Thin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306" y="52400"/>
            <a:ext cx="9144000" cy="749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8705" y="3290500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 </a:t>
            </a:r>
          </a:p>
        </p:txBody>
      </p:sp>
      <p:pic>
        <p:nvPicPr>
          <p:cNvPr id="19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9244" y="3764261"/>
            <a:ext cx="529863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22" name="Google Shape;1994;p114"/>
          <p:cNvSpPr/>
          <p:nvPr/>
        </p:nvSpPr>
        <p:spPr>
          <a:xfrm>
            <a:off x="866955" y="3452113"/>
            <a:ext cx="3569252" cy="116089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kern="0" dirty="0" smtClean="0">
                <a:solidFill>
                  <a:srgbClr val="0070C0"/>
                </a:solidFill>
                <a:ea typeface="Roboto"/>
                <a:cs typeface="Roboto"/>
                <a:sym typeface="Arial"/>
              </a:rPr>
              <a:t>Комплексная оценка </a:t>
            </a:r>
            <a:r>
              <a:rPr lang="ru-RU" sz="1200" kern="0" dirty="0">
                <a:solidFill>
                  <a:srgbClr val="0070C0"/>
                </a:solidFill>
                <a:ea typeface="Roboto"/>
                <a:cs typeface="Roboto"/>
                <a:sym typeface="Arial"/>
              </a:rPr>
              <a:t>жилищно-бытовых условий подопечного, состояния его здоровья, внешнего вида и соблюдения гигиены, эмоционального и физического развития, навыков самообслуживания, отношений в семье, возможности семьи обеспечить потребности развития подопечного</a:t>
            </a:r>
          </a:p>
        </p:txBody>
      </p:sp>
      <p:pic>
        <p:nvPicPr>
          <p:cNvPr id="25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4800" y="4964752"/>
            <a:ext cx="529862" cy="369805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27" name="Google Shape;1994;p114"/>
          <p:cNvSpPr/>
          <p:nvPr/>
        </p:nvSpPr>
        <p:spPr>
          <a:xfrm>
            <a:off x="5261581" y="2389029"/>
            <a:ext cx="3196619" cy="55829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ru-RU" sz="1200" dirty="0" smtClean="0">
                <a:solidFill>
                  <a:srgbClr val="0070C0"/>
                </a:solidFill>
              </a:rPr>
              <a:t>Недопущение формального подхода к содержанию </a:t>
            </a:r>
            <a:r>
              <a:rPr lang="ru-RU" sz="1200" dirty="0">
                <a:solidFill>
                  <a:srgbClr val="0070C0"/>
                </a:solidFill>
              </a:rPr>
              <a:t>актов </a:t>
            </a:r>
            <a:r>
              <a:rPr lang="ru-RU" sz="1200" dirty="0" smtClean="0">
                <a:solidFill>
                  <a:srgbClr val="0070C0"/>
                </a:solidFill>
              </a:rPr>
              <a:t>проверок</a:t>
            </a: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63702" y="2524422"/>
            <a:ext cx="579508" cy="361568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29" name="Google Shape;1994;p114"/>
          <p:cNvSpPr/>
          <p:nvPr/>
        </p:nvSpPr>
        <p:spPr>
          <a:xfrm>
            <a:off x="5283883" y="4743975"/>
            <a:ext cx="3165459" cy="86704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dirty="0" smtClean="0">
                <a:solidFill>
                  <a:srgbClr val="0070C0"/>
                </a:solidFill>
              </a:rPr>
              <a:t>При необходимости - предложения </a:t>
            </a:r>
            <a:r>
              <a:rPr lang="ru-RU" sz="1200" dirty="0">
                <a:solidFill>
                  <a:srgbClr val="0070C0"/>
                </a:solidFill>
              </a:rPr>
              <a:t>о привлечении опекуна к ответственности за неисполнение, ненадлежащее </a:t>
            </a:r>
            <a:r>
              <a:rPr lang="ru-RU" sz="1200" dirty="0" smtClean="0">
                <a:solidFill>
                  <a:srgbClr val="0070C0"/>
                </a:solidFill>
              </a:rPr>
              <a:t>исполнение своих обязанностей </a:t>
            </a:r>
            <a:endParaRPr lang="ru-RU" sz="1200" dirty="0">
              <a:solidFill>
                <a:srgbClr val="0070C0"/>
              </a:solidFill>
            </a:endParaRPr>
          </a:p>
          <a:p>
            <a:pPr lvl="0" algn="just">
              <a:buClr>
                <a:srgbClr val="000000"/>
              </a:buClr>
              <a:buSzPts val="1400"/>
            </a:pPr>
            <a:endParaRPr sz="105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79996" y="4964752"/>
            <a:ext cx="579508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31" name="Google Shape;1994;p114"/>
          <p:cNvSpPr/>
          <p:nvPr/>
        </p:nvSpPr>
        <p:spPr>
          <a:xfrm>
            <a:off x="5283883" y="3978921"/>
            <a:ext cx="3174317" cy="5842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dirty="0" smtClean="0">
                <a:solidFill>
                  <a:srgbClr val="0070C0"/>
                </a:solidFill>
              </a:rPr>
              <a:t>Обязательное направление акта </a:t>
            </a:r>
            <a:r>
              <a:rPr lang="ru-RU" sz="1200" dirty="0">
                <a:solidFill>
                  <a:srgbClr val="0070C0"/>
                </a:solidFill>
              </a:rPr>
              <a:t>проверок условий жизни подопечных </a:t>
            </a:r>
            <a:r>
              <a:rPr lang="ru-RU" sz="1200" dirty="0" smtClean="0">
                <a:solidFill>
                  <a:srgbClr val="0070C0"/>
                </a:solidFill>
              </a:rPr>
              <a:t>опекунам </a:t>
            </a:r>
          </a:p>
          <a:p>
            <a:pPr algn="just">
              <a:buClr>
                <a:srgbClr val="000000"/>
              </a:buClr>
              <a:buSzPts val="1400"/>
            </a:pPr>
            <a:r>
              <a:rPr lang="ru-RU" sz="1200" dirty="0">
                <a:solidFill>
                  <a:srgbClr val="0070C0"/>
                </a:solidFill>
              </a:rPr>
              <a:t>(</a:t>
            </a:r>
            <a:r>
              <a:rPr lang="ru-RU" sz="1200" dirty="0" smtClean="0">
                <a:solidFill>
                  <a:srgbClr val="0070C0"/>
                </a:solidFill>
              </a:rPr>
              <a:t>в течение </a:t>
            </a:r>
            <a:r>
              <a:rPr lang="ru-RU" sz="1200" dirty="0">
                <a:solidFill>
                  <a:srgbClr val="0070C0"/>
                </a:solidFill>
              </a:rPr>
              <a:t>3 дней со дня </a:t>
            </a:r>
            <a:r>
              <a:rPr lang="ru-RU" sz="1200" dirty="0" smtClean="0">
                <a:solidFill>
                  <a:srgbClr val="0070C0"/>
                </a:solidFill>
              </a:rPr>
              <a:t>утверждения)</a:t>
            </a:r>
            <a:endParaRPr lang="ru-RU" sz="1200" dirty="0">
              <a:solidFill>
                <a:srgbClr val="0070C0"/>
              </a:solidFill>
            </a:endParaRPr>
          </a:p>
          <a:p>
            <a:pPr lvl="0" algn="just">
              <a:buClr>
                <a:srgbClr val="000000"/>
              </a:buClr>
              <a:buSzPts val="1400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90432" y="4049652"/>
            <a:ext cx="579508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33" name="Google Shape;1994;p114"/>
          <p:cNvSpPr/>
          <p:nvPr/>
        </p:nvSpPr>
        <p:spPr>
          <a:xfrm>
            <a:off x="5261581" y="3128103"/>
            <a:ext cx="3196619" cy="5654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ru-RU" sz="1200" dirty="0">
                <a:solidFill>
                  <a:srgbClr val="0070C0"/>
                </a:solidFill>
              </a:rPr>
              <a:t>З</a:t>
            </a:r>
            <a:r>
              <a:rPr lang="ru-RU" sz="1200" dirty="0" smtClean="0">
                <a:solidFill>
                  <a:srgbClr val="0070C0"/>
                </a:solidFill>
              </a:rPr>
              <a:t>аполнение </a:t>
            </a:r>
            <a:r>
              <a:rPr lang="ru-RU" sz="1200" dirty="0">
                <a:solidFill>
                  <a:srgbClr val="0070C0"/>
                </a:solidFill>
              </a:rPr>
              <a:t>актов проверок условий жизни </a:t>
            </a:r>
            <a:r>
              <a:rPr lang="ru-RU" sz="1200" dirty="0" smtClean="0">
                <a:solidFill>
                  <a:srgbClr val="0070C0"/>
                </a:solidFill>
              </a:rPr>
              <a:t>подопечных в полном объеме</a:t>
            </a: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63702" y="3248933"/>
            <a:ext cx="579508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pic>
        <p:nvPicPr>
          <p:cNvPr id="24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9245" y="1572733"/>
            <a:ext cx="545418" cy="39611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74550" y="1472250"/>
            <a:ext cx="3581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Приказ Министерства образования и науки РФ от 29 декабря 2014 г. N 1642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"Об утверждении формы акта проверки условий жизни несовершеннолетнего подопечного, соблюдения опекуном прав и законных интересов несовершеннолетнего подопечного, обеспечения сохранности его имущества, а также выполнения опекуном требований к осуществлению своих прав и исполнению своих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обязанностей»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541951" y="3167788"/>
            <a:ext cx="237507" cy="2454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3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580;p98"/>
          <p:cNvSpPr>
            <a:spLocks noChangeArrowheads="1"/>
          </p:cNvSpPr>
          <p:nvPr/>
        </p:nvSpPr>
        <p:spPr bwMode="auto">
          <a:xfrm>
            <a:off x="213595" y="1086609"/>
            <a:ext cx="8776418" cy="4457456"/>
          </a:xfrm>
          <a:prstGeom prst="rect">
            <a:avLst/>
          </a:prstGeom>
          <a:noFill/>
          <a:ln w="25400">
            <a:solidFill>
              <a:srgbClr val="DDEAF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312" tIns="35646" rIns="71312" bIns="35646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</a:pPr>
            <a:endParaRPr lang="ru-RU" altLang="ru-RU" sz="140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581;p98"/>
          <p:cNvSpPr txBox="1">
            <a:spLocks noChangeArrowheads="1"/>
          </p:cNvSpPr>
          <p:nvPr/>
        </p:nvSpPr>
        <p:spPr bwMode="auto">
          <a:xfrm>
            <a:off x="2911476" y="5754689"/>
            <a:ext cx="33051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12" tIns="35646" rIns="71312" bIns="35646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200"/>
              <a:buFontTx/>
              <a:buNone/>
            </a:pPr>
            <a:endParaRPr lang="ru-RU" altLang="ru-RU" sz="90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8240" y="122370"/>
            <a:ext cx="9144000" cy="7469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71312" tIns="71312" rIns="71312" bIns="71312" anchor="ctr"/>
          <a:lstStyle/>
          <a:p>
            <a:pPr algn="ctr" defTabSz="685800">
              <a:defRPr/>
            </a:pPr>
            <a:r>
              <a:rPr lang="ru-RU" sz="1600" dirty="0" smtClean="0">
                <a:solidFill>
                  <a:srgbClr val="33CCCC"/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Нормативно-правовое регулирование сопровождения замещающих семей </a:t>
            </a:r>
            <a:endParaRPr lang="ru-RU" sz="1600" dirty="0">
              <a:solidFill>
                <a:srgbClr val="33CCCC"/>
              </a:solidFill>
              <a:latin typeface="Arial" panose="020B0604020202020204" pitchFamily="34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21" name="Google Shape;1684;p103"/>
          <p:cNvSpPr txBox="1"/>
          <p:nvPr/>
        </p:nvSpPr>
        <p:spPr>
          <a:xfrm>
            <a:off x="271463" y="1230314"/>
            <a:ext cx="8718550" cy="1093787"/>
          </a:xfrm>
          <a:prstGeom prst="rect">
            <a:avLst/>
          </a:prstGeom>
          <a:noFill/>
          <a:ln>
            <a:noFill/>
          </a:ln>
        </p:spPr>
        <p:txBody>
          <a:bodyPr spcFirstLastPara="1" lIns="71312" tIns="71312" rIns="71312" bIns="71312"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  <a:defRPr/>
            </a:pPr>
            <a:endParaRPr sz="3100" kern="0" dirty="0">
              <a:solidFill>
                <a:schemeClr val="bg2">
                  <a:lumMod val="50000"/>
                </a:schemeClr>
              </a:solidFill>
              <a:latin typeface="Roboto Light"/>
              <a:ea typeface="Roboto"/>
              <a:cs typeface="Roboto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38" y="7380"/>
            <a:ext cx="9144000" cy="746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endParaRPr lang="en-US">
              <a:solidFill>
                <a:srgbClr val="003399"/>
              </a:solidFill>
            </a:endParaRPr>
          </a:p>
        </p:txBody>
      </p:sp>
      <p:grpSp>
        <p:nvGrpSpPr>
          <p:cNvPr id="19463" name="Группа 4"/>
          <p:cNvGrpSpPr>
            <a:grpSpLocks/>
          </p:cNvGrpSpPr>
          <p:nvPr/>
        </p:nvGrpSpPr>
        <p:grpSpPr bwMode="auto">
          <a:xfrm>
            <a:off x="213595" y="1086610"/>
            <a:ext cx="8859782" cy="4293694"/>
            <a:chOff x="540212" y="1781772"/>
            <a:chExt cx="19025932" cy="3603142"/>
          </a:xfrm>
        </p:grpSpPr>
        <p:sp>
          <p:nvSpPr>
            <p:cNvPr id="19473" name="Google Shape;1333;p89"/>
            <p:cNvSpPr>
              <a:spLocks noChangeArrowheads="1"/>
            </p:cNvSpPr>
            <p:nvPr/>
          </p:nvSpPr>
          <p:spPr bwMode="auto">
            <a:xfrm>
              <a:off x="1984182" y="3037488"/>
              <a:ext cx="17230106" cy="1080093"/>
            </a:xfrm>
            <a:prstGeom prst="roundRect">
              <a:avLst>
                <a:gd name="adj" fmla="val 16667"/>
              </a:avLst>
            </a:prstGeom>
            <a:solidFill>
              <a:srgbClr val="2A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Tx/>
                <a:buNone/>
              </a:pPr>
              <a:endParaRPr lang="ru-RU" altLang="ru-RU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74" name="Google Shape;1333;p89"/>
            <p:cNvSpPr>
              <a:spLocks noChangeArrowheads="1"/>
            </p:cNvSpPr>
            <p:nvPr/>
          </p:nvSpPr>
          <p:spPr bwMode="auto">
            <a:xfrm>
              <a:off x="1549084" y="4241727"/>
              <a:ext cx="18017060" cy="1003628"/>
            </a:xfrm>
            <a:prstGeom prst="roundRect">
              <a:avLst>
                <a:gd name="adj" fmla="val 16667"/>
              </a:avLst>
            </a:prstGeom>
            <a:solidFill>
              <a:srgbClr val="2A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ts val="12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None/>
              </a:pPr>
              <a:r>
                <a:rPr lang="ru-RU" altLang="ru-RU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     </a:t>
              </a:r>
              <a:endParaRPr lang="ru-RU" alt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algn="ctr">
                <a:lnSpc>
                  <a:spcPts val="12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None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Организации</a:t>
              </a:r>
              <a:r>
                <a:rPr lang="ru-RU" alt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, обеспечивающие сопровождения замещающих семей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:</a:t>
              </a:r>
              <a:endPara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algn="ctr">
                <a:lnSpc>
                  <a:spcPts val="12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    - Органы опеки и 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попечительства;</a:t>
              </a:r>
            </a:p>
            <a:p>
              <a:pPr algn="ctr">
                <a:lnSpc>
                  <a:spcPts val="12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None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- </a:t>
              </a:r>
              <a:r>
                <a:rPr lang="ru-RU" sz="1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Краевые государственные медицинские организации</a:t>
              </a:r>
              <a:endPara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algn="ctr">
                <a:lnSpc>
                  <a:spcPts val="12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    - Центры помощи  детям, оставшимся без попечения родителей</a:t>
              </a:r>
            </a:p>
            <a:p>
              <a:pPr algn="ctr">
                <a:lnSpc>
                  <a:spcPts val="12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    - Алтайский краевой центр психолого-педагогической и медико-социальной помощи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Tx/>
                <a:buNone/>
              </a:pPr>
              <a:endParaRPr lang="ru-RU" alt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    </a:t>
              </a:r>
            </a:p>
          </p:txBody>
        </p:sp>
        <p:sp>
          <p:nvSpPr>
            <p:cNvPr id="19475" name="Прямоугольник 1"/>
            <p:cNvSpPr>
              <a:spLocks noChangeArrowheads="1"/>
            </p:cNvSpPr>
            <p:nvPr/>
          </p:nvSpPr>
          <p:spPr bwMode="auto">
            <a:xfrm>
              <a:off x="5971606" y="3244334"/>
              <a:ext cx="524466" cy="35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9476" name="Google Shape;1332;p89"/>
            <p:cNvSpPr>
              <a:spLocks/>
            </p:cNvSpPr>
            <p:nvPr/>
          </p:nvSpPr>
          <p:spPr bwMode="auto">
            <a:xfrm>
              <a:off x="540212" y="1781772"/>
              <a:ext cx="1008869" cy="3603142"/>
            </a:xfrm>
            <a:custGeom>
              <a:avLst/>
              <a:gdLst>
                <a:gd name="T0" fmla="*/ 14536 w 1059180"/>
                <a:gd name="T1" fmla="*/ 0 h 5039359"/>
                <a:gd name="T2" fmla="*/ 203401 w 1059180"/>
                <a:gd name="T3" fmla="*/ 153726 h 5039359"/>
                <a:gd name="T4" fmla="*/ 372385 w 1059180"/>
                <a:gd name="T5" fmla="*/ 315796 h 5039359"/>
                <a:gd name="T6" fmla="*/ 521489 w 1059180"/>
                <a:gd name="T7" fmla="*/ 485284 h 5039359"/>
                <a:gd name="T8" fmla="*/ 650712 w 1059180"/>
                <a:gd name="T9" fmla="*/ 661261 h 5039359"/>
                <a:gd name="T10" fmla="*/ 760055 w 1059180"/>
                <a:gd name="T11" fmla="*/ 842801 h 5039359"/>
                <a:gd name="T12" fmla="*/ 849517 w 1059180"/>
                <a:gd name="T13" fmla="*/ 1028976 h 5039359"/>
                <a:gd name="T14" fmla="*/ 919099 w 1059180"/>
                <a:gd name="T15" fmla="*/ 1218859 h 5039359"/>
                <a:gd name="T16" fmla="*/ 968800 w 1059180"/>
                <a:gd name="T17" fmla="*/ 1411523 h 5039359"/>
                <a:gd name="T18" fmla="*/ 998620 w 1059180"/>
                <a:gd name="T19" fmla="*/ 1606042 h 5039359"/>
                <a:gd name="T20" fmla="*/ 1008560 w 1059180"/>
                <a:gd name="T21" fmla="*/ 1801487 h 5039359"/>
                <a:gd name="T22" fmla="*/ 998620 w 1059180"/>
                <a:gd name="T23" fmla="*/ 1996932 h 5039359"/>
                <a:gd name="T24" fmla="*/ 968800 w 1059180"/>
                <a:gd name="T25" fmla="*/ 2191449 h 5039359"/>
                <a:gd name="T26" fmla="*/ 919099 w 1059180"/>
                <a:gd name="T27" fmla="*/ 2384112 h 5039359"/>
                <a:gd name="T28" fmla="*/ 849517 w 1059180"/>
                <a:gd name="T29" fmla="*/ 2573992 h 5039359"/>
                <a:gd name="T30" fmla="*/ 760055 w 1059180"/>
                <a:gd name="T31" fmla="*/ 2760164 h 5039359"/>
                <a:gd name="T32" fmla="*/ 650712 w 1059180"/>
                <a:gd name="T33" fmla="*/ 2941700 h 5039359"/>
                <a:gd name="T34" fmla="*/ 521489 w 1059180"/>
                <a:gd name="T35" fmla="*/ 3117672 h 5039359"/>
                <a:gd name="T36" fmla="*/ 372385 w 1059180"/>
                <a:gd name="T37" fmla="*/ 3287153 h 5039359"/>
                <a:gd name="T38" fmla="*/ 203401 w 1059180"/>
                <a:gd name="T39" fmla="*/ 3449218 h 5039359"/>
                <a:gd name="T40" fmla="*/ 14536 w 1059180"/>
                <a:gd name="T41" fmla="*/ 3602937 h 5039359"/>
                <a:gd name="T42" fmla="*/ 0 w 1059180"/>
                <a:gd name="T43" fmla="*/ 3592025 h 5039359"/>
                <a:gd name="T44" fmla="*/ 187729 w 1059180"/>
                <a:gd name="T45" fmla="*/ 3439235 h 5039359"/>
                <a:gd name="T46" fmla="*/ 355699 w 1059180"/>
                <a:gd name="T47" fmla="*/ 3278151 h 5039359"/>
                <a:gd name="T48" fmla="*/ 503906 w 1059180"/>
                <a:gd name="T49" fmla="*/ 3109695 h 5039359"/>
                <a:gd name="T50" fmla="*/ 632353 w 1059180"/>
                <a:gd name="T51" fmla="*/ 2934789 h 5039359"/>
                <a:gd name="T52" fmla="*/ 741038 w 1059180"/>
                <a:gd name="T53" fmla="*/ 2754353 h 5039359"/>
                <a:gd name="T54" fmla="*/ 829964 w 1059180"/>
                <a:gd name="T55" fmla="*/ 2569311 h 5039359"/>
                <a:gd name="T56" fmla="*/ 899127 w 1059180"/>
                <a:gd name="T57" fmla="*/ 2380583 h 5039359"/>
                <a:gd name="T58" fmla="*/ 948530 w 1059180"/>
                <a:gd name="T59" fmla="*/ 2189091 h 5039359"/>
                <a:gd name="T60" fmla="*/ 978171 w 1059180"/>
                <a:gd name="T61" fmla="*/ 1995755 h 5039359"/>
                <a:gd name="T62" fmla="*/ 988052 w 1059180"/>
                <a:gd name="T63" fmla="*/ 1801498 h 5039359"/>
                <a:gd name="T64" fmla="*/ 978171 w 1059180"/>
                <a:gd name="T65" fmla="*/ 1607243 h 5039359"/>
                <a:gd name="T66" fmla="*/ 948530 w 1059180"/>
                <a:gd name="T67" fmla="*/ 1413908 h 5039359"/>
                <a:gd name="T68" fmla="*/ 899127 w 1059180"/>
                <a:gd name="T69" fmla="*/ 1222418 h 5039359"/>
                <a:gd name="T70" fmla="*/ 829964 w 1059180"/>
                <a:gd name="T71" fmla="*/ 1033691 h 5039359"/>
                <a:gd name="T72" fmla="*/ 741038 w 1059180"/>
                <a:gd name="T73" fmla="*/ 848652 h 5039359"/>
                <a:gd name="T74" fmla="*/ 632353 w 1059180"/>
                <a:gd name="T75" fmla="*/ 668220 h 5039359"/>
                <a:gd name="T76" fmla="*/ 503906 w 1059180"/>
                <a:gd name="T77" fmla="*/ 493319 h 5039359"/>
                <a:gd name="T78" fmla="*/ 355699 w 1059180"/>
                <a:gd name="T79" fmla="*/ 324867 h 5039359"/>
                <a:gd name="T80" fmla="*/ 187729 w 1059180"/>
                <a:gd name="T81" fmla="*/ 163789 h 5039359"/>
                <a:gd name="T82" fmla="*/ 0 w 1059180"/>
                <a:gd name="T83" fmla="*/ 11005 h 5039359"/>
                <a:gd name="T84" fmla="*/ 14536 w 1059180"/>
                <a:gd name="T85" fmla="*/ 0 h 50393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9180" h="5039359" extrusionOk="0">
                  <a:moveTo>
                    <a:pt x="15261" y="0"/>
                  </a:moveTo>
                  <a:lnTo>
                    <a:pt x="213544" y="215001"/>
                  </a:lnTo>
                  <a:lnTo>
                    <a:pt x="390955" y="441673"/>
                  </a:lnTo>
                  <a:lnTo>
                    <a:pt x="547495" y="678719"/>
                  </a:lnTo>
                  <a:lnTo>
                    <a:pt x="683162" y="924840"/>
                  </a:lnTo>
                  <a:lnTo>
                    <a:pt x="797958" y="1178742"/>
                  </a:lnTo>
                  <a:lnTo>
                    <a:pt x="891881" y="1439127"/>
                  </a:lnTo>
                  <a:lnTo>
                    <a:pt x="964933" y="1704698"/>
                  </a:lnTo>
                  <a:lnTo>
                    <a:pt x="1017113" y="1974158"/>
                  </a:lnTo>
                  <a:lnTo>
                    <a:pt x="1048420" y="2246212"/>
                  </a:lnTo>
                  <a:lnTo>
                    <a:pt x="1058856" y="2519562"/>
                  </a:lnTo>
                  <a:lnTo>
                    <a:pt x="1048420" y="2792911"/>
                  </a:lnTo>
                  <a:lnTo>
                    <a:pt x="1017113" y="3064963"/>
                  </a:lnTo>
                  <a:lnTo>
                    <a:pt x="964933" y="3334422"/>
                  </a:lnTo>
                  <a:lnTo>
                    <a:pt x="891881" y="3599989"/>
                  </a:lnTo>
                  <a:lnTo>
                    <a:pt x="797958" y="3860369"/>
                  </a:lnTo>
                  <a:lnTo>
                    <a:pt x="683162" y="4114265"/>
                  </a:lnTo>
                  <a:lnTo>
                    <a:pt x="547495" y="4360380"/>
                  </a:lnTo>
                  <a:lnTo>
                    <a:pt x="390955" y="4597417"/>
                  </a:lnTo>
                  <a:lnTo>
                    <a:pt x="213544" y="4824080"/>
                  </a:lnTo>
                  <a:lnTo>
                    <a:pt x="15261" y="5039072"/>
                  </a:lnTo>
                  <a:lnTo>
                    <a:pt x="0" y="5023811"/>
                  </a:lnTo>
                  <a:lnTo>
                    <a:pt x="197091" y="4810118"/>
                  </a:lnTo>
                  <a:lnTo>
                    <a:pt x="373437" y="4584826"/>
                  </a:lnTo>
                  <a:lnTo>
                    <a:pt x="529035" y="4349223"/>
                  </a:lnTo>
                  <a:lnTo>
                    <a:pt x="663888" y="4104599"/>
                  </a:lnTo>
                  <a:lnTo>
                    <a:pt x="777993" y="3852242"/>
                  </a:lnTo>
                  <a:lnTo>
                    <a:pt x="871353" y="3593442"/>
                  </a:lnTo>
                  <a:lnTo>
                    <a:pt x="943965" y="3329486"/>
                  </a:lnTo>
                  <a:lnTo>
                    <a:pt x="995832" y="3061665"/>
                  </a:lnTo>
                  <a:lnTo>
                    <a:pt x="1026951" y="2791266"/>
                  </a:lnTo>
                  <a:lnTo>
                    <a:pt x="1037325" y="2519578"/>
                  </a:lnTo>
                  <a:lnTo>
                    <a:pt x="1026951" y="2247892"/>
                  </a:lnTo>
                  <a:lnTo>
                    <a:pt x="995832" y="1977494"/>
                  </a:lnTo>
                  <a:lnTo>
                    <a:pt x="943965" y="1709675"/>
                  </a:lnTo>
                  <a:lnTo>
                    <a:pt x="871353" y="1445722"/>
                  </a:lnTo>
                  <a:lnTo>
                    <a:pt x="777993" y="1186926"/>
                  </a:lnTo>
                  <a:lnTo>
                    <a:pt x="663888" y="934574"/>
                  </a:lnTo>
                  <a:lnTo>
                    <a:pt x="529035" y="689956"/>
                  </a:lnTo>
                  <a:lnTo>
                    <a:pt x="373437" y="454360"/>
                  </a:lnTo>
                  <a:lnTo>
                    <a:pt x="197091" y="229076"/>
                  </a:lnTo>
                  <a:lnTo>
                    <a:pt x="0" y="15392"/>
                  </a:lnTo>
                  <a:lnTo>
                    <a:pt x="15261" y="0"/>
                  </a:lnTo>
                  <a:close/>
                </a:path>
              </a:pathLst>
            </a:custGeom>
            <a:noFill/>
            <a:ln w="2590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77" name="Google Shape;1333;p89"/>
            <p:cNvSpPr>
              <a:spLocks noChangeArrowheads="1"/>
            </p:cNvSpPr>
            <p:nvPr/>
          </p:nvSpPr>
          <p:spPr bwMode="auto">
            <a:xfrm>
              <a:off x="1590998" y="1870840"/>
              <a:ext cx="17623290" cy="1036861"/>
            </a:xfrm>
            <a:prstGeom prst="roundRect">
              <a:avLst>
                <a:gd name="adj" fmla="val 16667"/>
              </a:avLst>
            </a:prstGeom>
            <a:solidFill>
              <a:srgbClr val="2A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800"/>
                <a:buFontTx/>
                <a:buNone/>
              </a:pPr>
              <a:endParaRPr lang="ru-RU" altLang="ru-RU" sz="1400">
                <a:solidFill>
                  <a:srgbClr val="000000"/>
                </a:solidFill>
                <a:latin typeface="Roboto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78" name="Google Shape;1343;p89"/>
            <p:cNvSpPr>
              <a:spLocks noChangeArrowheads="1"/>
            </p:cNvSpPr>
            <p:nvPr/>
          </p:nvSpPr>
          <p:spPr bwMode="auto">
            <a:xfrm>
              <a:off x="796245" y="1969492"/>
              <a:ext cx="794754" cy="86517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9479" name="Google Shape;1348;p89"/>
            <p:cNvSpPr>
              <a:spLocks noChangeArrowheads="1"/>
            </p:cNvSpPr>
            <p:nvPr/>
          </p:nvSpPr>
          <p:spPr bwMode="auto">
            <a:xfrm>
              <a:off x="1139219" y="3130974"/>
              <a:ext cx="832719" cy="90473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9480" name="Google Shape;1349;p89"/>
            <p:cNvSpPr>
              <a:spLocks noChangeArrowheads="1"/>
            </p:cNvSpPr>
            <p:nvPr/>
          </p:nvSpPr>
          <p:spPr bwMode="auto">
            <a:xfrm>
              <a:off x="796247" y="4378876"/>
              <a:ext cx="752834" cy="8664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5394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30134" y="1673299"/>
            <a:ext cx="7700828" cy="24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endParaRPr lang="ru-RU" altLang="ru-RU" sz="1400" b="1" spc="-5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82918" y="2673129"/>
            <a:ext cx="774804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altLang="ru-RU" sz="1400" b="1" spc="-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Главного управления образования и молодежной политики Алтайского края </a:t>
            </a:r>
            <a:r>
              <a:rPr lang="ru-RU" altLang="ru-RU" sz="1400" b="1" spc="-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31.06.2015 № 1316 «Об утверждении порядка организации кризисного сопровождения замещающих семей в Алтайском крае </a:t>
            </a:r>
          </a:p>
          <a:p>
            <a:pPr>
              <a:lnSpc>
                <a:spcPct val="70000"/>
              </a:lnSpc>
              <a:defRPr/>
            </a:pPr>
            <a:endParaRPr lang="ru-RU" altLang="ru-RU" sz="1400" spc="-5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</a:t>
            </a:r>
            <a:r>
              <a:rPr lang="ru-RU" altLang="ru-RU" sz="1400" b="1" spc="-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Главного управления образования и молодежной политики Алтайского края</a:t>
            </a:r>
            <a:r>
              <a:rPr lang="ru-RU" altLang="ru-RU" sz="1400" b="1" spc="-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03.07.2015 № </a:t>
            </a:r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1224 «Об организации сопровождения замещающих семей в Алтайском крае</a:t>
            </a:r>
            <a:r>
              <a:rPr lang="ru-RU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946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53804" y="155297"/>
            <a:ext cx="7445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262614" y="1579342"/>
            <a:ext cx="382048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endParaRPr lang="ru-RU" altLang="ru-RU" sz="1600" b="1" spc="-50" dirty="0">
              <a:solidFill>
                <a:srgbClr val="0068A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endParaRPr lang="ru-RU" altLang="ru-RU" b="1" spc="-50" dirty="0">
              <a:solidFill>
                <a:srgbClr val="0068A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ru-RU" altLang="ru-RU" spc="-50" dirty="0">
              <a:solidFill>
                <a:srgbClr val="0068A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342" y="1192748"/>
            <a:ext cx="8032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Постановление Правительства РФ от 24.05.2014 N 481 (ред. от 19.04.2022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) "О деятельности организаций для детей-сирот и детей, оставшихся без попечения родителей, и об устройстве в них детей, оставшихся без попечения родителей" (вместе с "Положением о деятельности организаций для детей-сирот и детей, оставшихся без попечения 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родителей, и об устройстве в них детей, оставшихся без попечения родителей")</a:t>
            </a:r>
          </a:p>
        </p:txBody>
      </p:sp>
    </p:spTree>
    <p:extLst>
      <p:ext uri="{BB962C8B-B14F-4D97-AF65-F5344CB8AC3E}">
        <p14:creationId xmlns:p14="http://schemas.microsoft.com/office/powerpoint/2010/main" val="13254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580;p98"/>
          <p:cNvSpPr>
            <a:spLocks noChangeArrowheads="1"/>
          </p:cNvSpPr>
          <p:nvPr/>
        </p:nvSpPr>
        <p:spPr bwMode="auto">
          <a:xfrm>
            <a:off x="84844" y="1092703"/>
            <a:ext cx="8874125" cy="4427538"/>
          </a:xfrm>
          <a:prstGeom prst="rect">
            <a:avLst/>
          </a:prstGeom>
          <a:noFill/>
          <a:ln w="25400">
            <a:solidFill>
              <a:srgbClr val="DDEAF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312" tIns="35646" rIns="71312" bIns="35646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</a:pPr>
            <a:endParaRPr lang="ru-RU" altLang="ru-RU" sz="140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581;p98"/>
          <p:cNvSpPr txBox="1">
            <a:spLocks noChangeArrowheads="1"/>
          </p:cNvSpPr>
          <p:nvPr/>
        </p:nvSpPr>
        <p:spPr bwMode="auto">
          <a:xfrm>
            <a:off x="2911476" y="5754689"/>
            <a:ext cx="33051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12" tIns="35646" rIns="71312" bIns="35646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200"/>
              <a:buFontTx/>
              <a:buNone/>
            </a:pPr>
            <a:endParaRPr lang="ru-RU" altLang="ru-RU" sz="90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0" y="30368"/>
            <a:ext cx="9144000" cy="920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71312" tIns="71312" rIns="71312" bIns="71312" anchor="ctr"/>
          <a:lstStyle/>
          <a:p>
            <a:pPr algn="ctr" defTabSz="685800"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  <a:ea typeface="Roboto Condensed" pitchFamily="2" charset="0"/>
                <a:cs typeface="Khmer UI" panose="020B0502040204020203" pitchFamily="34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Arial Narrow" pitchFamily="34" charset="0"/>
                <a:ea typeface="Roboto Condensed" pitchFamily="2" charset="0"/>
                <a:cs typeface="Khmer UI" panose="020B0502040204020203" pitchFamily="34" charset="0"/>
              </a:rPr>
              <a:t>Р</a:t>
            </a:r>
            <a:r>
              <a:rPr lang="ru-RU" sz="1600" dirty="0" smtClean="0">
                <a:solidFill>
                  <a:srgbClr val="000099"/>
                </a:solidFill>
                <a:latin typeface="Arial Narrow" pitchFamily="34" charset="0"/>
                <a:ea typeface="Roboto Condensed" pitchFamily="2" charset="0"/>
                <a:cs typeface="Khmer UI" panose="020B0502040204020203" pitchFamily="34" charset="0"/>
              </a:rPr>
              <a:t>есурсы оказания помощи замещающим семьям в рамках сопровождения </a:t>
            </a:r>
            <a:endParaRPr lang="ru-RU" sz="1600" dirty="0">
              <a:solidFill>
                <a:srgbClr val="000099"/>
              </a:solidFill>
              <a:latin typeface="Arial Narrow" pitchFamily="34" charset="0"/>
              <a:ea typeface="Roboto Condensed" pitchFamily="2" charset="0"/>
              <a:cs typeface="Khmer UI" panose="020B0502040204020203" pitchFamily="34" charset="0"/>
            </a:endParaRPr>
          </a:p>
        </p:txBody>
      </p:sp>
      <p:sp>
        <p:nvSpPr>
          <p:cNvPr id="21" name="Google Shape;1684;p103"/>
          <p:cNvSpPr txBox="1"/>
          <p:nvPr/>
        </p:nvSpPr>
        <p:spPr>
          <a:xfrm>
            <a:off x="271463" y="1263566"/>
            <a:ext cx="8718550" cy="3974086"/>
          </a:xfrm>
          <a:prstGeom prst="rect">
            <a:avLst/>
          </a:prstGeom>
          <a:noFill/>
          <a:ln>
            <a:noFill/>
          </a:ln>
        </p:spPr>
        <p:txBody>
          <a:bodyPr spcFirstLastPara="1" lIns="71312" tIns="71312" rIns="71312" bIns="71312"/>
          <a:lstStyle/>
          <a:p>
            <a:pPr algn="ctr">
              <a:defRPr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38" y="7380"/>
            <a:ext cx="9144000" cy="746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276" y="1361467"/>
            <a:ext cx="4424074" cy="17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1200" b="1" spc="-50" dirty="0" smtClean="0">
                <a:solidFill>
                  <a:srgbClr val="352BF9"/>
                </a:solidFill>
                <a:cs typeface="Arial" panose="020B0604020202020204" pitchFamily="34" charset="0"/>
              </a:rPr>
              <a:t>МИПР включает:</a:t>
            </a:r>
          </a:p>
          <a:p>
            <a:pPr algn="just">
              <a:lnSpc>
                <a:spcPct val="70000"/>
              </a:lnSpc>
              <a:defRPr/>
            </a:pPr>
            <a:r>
              <a:rPr lang="ru-RU" sz="1200" dirty="0" smtClean="0">
                <a:solidFill>
                  <a:srgbClr val="352BF9"/>
                </a:solidFill>
              </a:rPr>
              <a:t>перечень </a:t>
            </a:r>
            <a:r>
              <a:rPr lang="ru-RU" sz="1200" dirty="0">
                <a:solidFill>
                  <a:srgbClr val="352BF9"/>
                </a:solidFill>
              </a:rPr>
              <a:t>социально-бытовых, </a:t>
            </a:r>
            <a:r>
              <a:rPr lang="ru-RU" sz="1200" dirty="0" smtClean="0">
                <a:solidFill>
                  <a:srgbClr val="352BF9"/>
                </a:solidFill>
              </a:rPr>
              <a:t>социально-медицинских</a:t>
            </a:r>
            <a:r>
              <a:rPr lang="ru-RU" sz="1200" dirty="0">
                <a:solidFill>
                  <a:srgbClr val="352BF9"/>
                </a:solidFill>
              </a:rPr>
              <a:t>, социально-психологических, социально-педагогических, социально-трудовых, социально-правовых и других мероприятий по реабилитации несовершеннолетнего и его семьи, определяющих общую для всех субъектов профилактики стратегию и тактику работы с конкретной семьей, </a:t>
            </a:r>
            <a:r>
              <a:rPr lang="ru-RU" sz="1200" dirty="0" smtClean="0">
                <a:solidFill>
                  <a:srgbClr val="352BF9"/>
                </a:solidFill>
              </a:rPr>
              <a:t>находящейся</a:t>
            </a:r>
          </a:p>
          <a:p>
            <a:pPr algn="just">
              <a:lnSpc>
                <a:spcPct val="70000"/>
              </a:lnSpc>
              <a:defRPr/>
            </a:pPr>
            <a:r>
              <a:rPr lang="ru-RU" sz="1200" dirty="0" smtClean="0">
                <a:solidFill>
                  <a:srgbClr val="352BF9"/>
                </a:solidFill>
              </a:rPr>
              <a:t>               в </a:t>
            </a:r>
            <a:r>
              <a:rPr lang="ru-RU" sz="1200" dirty="0">
                <a:solidFill>
                  <a:srgbClr val="352BF9"/>
                </a:solidFill>
              </a:rPr>
              <a:t>социально опасном </a:t>
            </a:r>
            <a:r>
              <a:rPr lang="ru-RU" sz="1200" dirty="0" err="1" smtClean="0">
                <a:solidFill>
                  <a:srgbClr val="352BF9"/>
                </a:solidFill>
              </a:rPr>
              <a:t>положении</a:t>
            </a:r>
            <a:r>
              <a:rPr lang="ru-RU" sz="1100" b="1" dirty="0" err="1" smtClean="0">
                <a:solidFill>
                  <a:schemeClr val="bg1"/>
                </a:solidFill>
                <a:cs typeface="Arial" charset="0"/>
              </a:rPr>
              <a:t>тайского</a:t>
            </a:r>
            <a:r>
              <a:rPr lang="ru-RU" sz="11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края </a:t>
            </a:r>
            <a:r>
              <a:rPr lang="ru-RU" altLang="ru-RU" sz="1100" b="1" spc="-50" dirty="0">
                <a:solidFill>
                  <a:schemeClr val="bg1"/>
                </a:solidFill>
                <a:cs typeface="Arial" panose="020B0604020202020204" pitchFamily="34" charset="0"/>
              </a:rPr>
              <a:t>от 31.06.2015 № 1316 «Об утверждении порядка организации кризисного </a:t>
            </a:r>
            <a:r>
              <a:rPr lang="ru-RU" altLang="ru-RU" sz="1400" b="1" spc="-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сопровождения замещающих семей в Алтайском крае </a:t>
            </a:r>
          </a:p>
          <a:p>
            <a:pPr algn="ctr" eaLnBrk="1" hangingPunct="1">
              <a:lnSpc>
                <a:spcPct val="70000"/>
              </a:lnSpc>
              <a:defRPr/>
            </a:pPr>
            <a:endParaRPr lang="ru-RU" altLang="ru-RU" sz="1600" b="1" spc="-5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ru-RU" altLang="ru-RU" spc="-5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95509" y="2917032"/>
            <a:ext cx="359556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</a:t>
            </a:r>
            <a:r>
              <a:rPr lang="ru-RU" altLang="ru-RU" sz="1400" b="1" spc="-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Главного управления образования и молодежной политики Алтайского края</a:t>
            </a:r>
            <a:r>
              <a:rPr lang="ru-RU" altLang="ru-RU" sz="1400" b="1" spc="-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03.07.2015 № 1224 «Об организации сопровождения замещающих семей в Алтайском крае</a:t>
            </a:r>
            <a:r>
              <a:rPr lang="ru-RU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946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53804" y="155297"/>
            <a:ext cx="7445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0" descr="C:\Users\Пользователь\Desktop\карта с д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4" y="2522048"/>
            <a:ext cx="3155093" cy="202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81" y="3059917"/>
            <a:ext cx="1844675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823137" y="1361789"/>
            <a:ext cx="41668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1600" b="1" spc="-50" dirty="0" smtClean="0">
                <a:solidFill>
                  <a:srgbClr val="0068A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КГБУ «Алтайский краевой центр </a:t>
            </a:r>
            <a:r>
              <a:rPr lang="ru-RU" altLang="ru-RU" sz="1600" b="1" spc="-50" dirty="0" err="1" smtClean="0">
                <a:solidFill>
                  <a:srgbClr val="0068A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ппмс</a:t>
            </a:r>
            <a:r>
              <a:rPr lang="ru-RU" altLang="ru-RU" sz="1600" b="1" spc="-50" dirty="0" smtClean="0">
                <a:solidFill>
                  <a:srgbClr val="0068A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помощи»</a:t>
            </a:r>
          </a:p>
          <a:p>
            <a:pPr algn="ctr" eaLnBrk="1" hangingPunct="1">
              <a:lnSpc>
                <a:spcPct val="70000"/>
              </a:lnSpc>
              <a:defRPr/>
            </a:pPr>
            <a:endParaRPr lang="ru-RU" altLang="ru-RU" sz="1600" b="1" spc="-50" dirty="0" smtClean="0">
              <a:solidFill>
                <a:srgbClr val="0068A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1600" b="1" spc="-50" dirty="0" smtClean="0">
                <a:solidFill>
                  <a:srgbClr val="0068A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 центра помощи </a:t>
            </a:r>
          </a:p>
          <a:p>
            <a:pPr algn="ctr" eaLnBrk="1" hangingPunct="1">
              <a:lnSpc>
                <a:spcPct val="70000"/>
              </a:lnSpc>
              <a:defRPr/>
            </a:pPr>
            <a:endParaRPr lang="ru-RU" altLang="ru-RU" sz="1600" b="1" spc="-50" dirty="0">
              <a:solidFill>
                <a:srgbClr val="0068A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endParaRPr lang="ru-RU" altLang="ru-RU" b="1" spc="-50" dirty="0">
              <a:solidFill>
                <a:srgbClr val="0068A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ru-RU" altLang="ru-RU" spc="-50" dirty="0">
              <a:solidFill>
                <a:srgbClr val="0068A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5562" y="1651857"/>
            <a:ext cx="40446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spc="-1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endParaRPr lang="ru-RU" sz="1400" b="1" spc="-1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1400" b="1" spc="-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Службы </a:t>
            </a:r>
            <a:r>
              <a:rPr lang="ru-RU" sz="1400" b="1" spc="-1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сопровождения замещающих </a:t>
            </a:r>
            <a:r>
              <a:rPr lang="ru-RU" sz="1400" b="1" spc="-1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семей</a:t>
            </a:r>
          </a:p>
          <a:p>
            <a:pPr algn="ctr"/>
            <a:r>
              <a:rPr lang="ru-RU" altLang="ru-RU" sz="1200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altLang="ru-RU" sz="1200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комплексной помощи замещающим родителям в воспитании, реализации и защите прав детей, принятых ими на воспитание в семью, </a:t>
            </a:r>
            <a:r>
              <a:rPr lang="ru-RU" altLang="ru-RU" sz="1200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</a:t>
            </a:r>
            <a:r>
              <a:rPr lang="ru-RU" altLang="ru-RU" sz="1200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проблем, возникающих в процессе воспитания детей, а также предотвращение возврата детей из семьи и помещения их в организации для детей, оставшихся без попечения </a:t>
            </a:r>
            <a:r>
              <a:rPr lang="ru-RU" altLang="ru-RU" sz="1200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родителей.</a:t>
            </a:r>
          </a:p>
          <a:p>
            <a:pPr algn="ctr"/>
            <a:endParaRPr lang="ru-RU" altLang="ru-RU" sz="1200" spc="-1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Обеспечивают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взаимодействие с органами государственной и муниципальной власти, общественными организациями и другими институтами      гражданского общества по сопровождению замещающих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семей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altLang="ru-RU" sz="1200" b="1" spc="-1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Школа/детский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сад</a:t>
            </a:r>
          </a:p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Центр социальной помощи</a:t>
            </a:r>
          </a:p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Кризисный центр для мужчин/Кризисный центр для женщин (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дистантно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возможно).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Общественные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организации </a:t>
            </a:r>
          </a:p>
          <a:p>
            <a:pPr algn="ctr"/>
            <a:endParaRPr lang="ru-RU" altLang="ru-RU" sz="1200" spc="-1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200" spc="-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895" y="5545711"/>
            <a:ext cx="8936209" cy="10070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КРИТЕРИИ ЭФФЕКТИВНОГО СОПРОВОЖДЕНИЯ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Установление доверительного контакта с семьей на протяжении длительного времени.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Положительная динамика  ситуации в семьи  и состояния ребенка.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Приобретение замещающими родителями  навыка самостоятельно (или при минимальной поддержке специалистов) справляться с возникающими трудностями и решать возникающие в процессе воспитания проблемы.</a:t>
            </a:r>
            <a:r>
              <a:rPr lang="ru-RU" sz="1000" dirty="0" smtClean="0">
                <a:latin typeface="Arial Narrow" panose="020B0606020202030204" pitchFamily="34" charset="0"/>
              </a:rPr>
              <a:t> 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470" y="4195311"/>
            <a:ext cx="472344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endParaRPr lang="ru-RU" altLang="ru-RU" sz="1600" b="1" spc="-50" dirty="0" smtClean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endParaRPr lang="ru-RU" altLang="ru-RU" sz="1600" b="1" spc="-50" dirty="0" smtClean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altLang="ru-RU" sz="1200" b="1" spc="-5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НКО</a:t>
            </a:r>
            <a:r>
              <a:rPr lang="ru-RU" altLang="ru-RU" sz="1200" b="1" spc="-5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уполномоченные на помощь </a:t>
            </a:r>
            <a:r>
              <a:rPr lang="ru-RU" altLang="ru-RU" sz="1200" b="1" spc="-5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гражданам (День Аиста, Доброе сердце,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социального развития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endParaRPr lang="ru-RU" altLang="ru-RU" sz="1200" b="1" spc="-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altLang="ru-RU" sz="1200" b="1" spc="-5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Интернет-ресурсы НКО – победителей конкурсов Фонда президентских грантов:</a:t>
            </a:r>
          </a:p>
          <a:p>
            <a:pPr algn="ctr">
              <a:lnSpc>
                <a:spcPct val="70000"/>
              </a:lnSpc>
            </a:pPr>
            <a:r>
              <a:rPr lang="ru-RU" altLang="ru-RU" sz="1200" b="1" spc="-5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Национальный Фонд защиты детей от жестокого обращения </a:t>
            </a:r>
            <a:endParaRPr lang="ru-RU" altLang="ru-RU" sz="1200" b="1" spc="-5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539343" y="1686807"/>
            <a:ext cx="237507" cy="2454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8130140" y="3311235"/>
            <a:ext cx="237507" cy="2454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100006" y="4547285"/>
            <a:ext cx="237507" cy="2454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43302" y="2325597"/>
            <a:ext cx="8843749" cy="4058530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sz="1350"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3028950" y="6145427"/>
            <a:ext cx="3086100" cy="32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9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9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221463"/>
            <a:ext cx="9144000" cy="5411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398801" y="275988"/>
            <a:ext cx="8588250" cy="60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kern="0" dirty="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Вторичное сиротство </a:t>
            </a:r>
            <a:endParaRPr sz="2400" kern="0" dirty="0"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59401" y="177800"/>
            <a:ext cx="699056" cy="6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48986" y="44374"/>
            <a:ext cx="9144000" cy="749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3399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85027879"/>
              </p:ext>
            </p:extLst>
          </p:nvPr>
        </p:nvGraphicFramePr>
        <p:xfrm>
          <a:off x="4491228" y="932621"/>
          <a:ext cx="4603786" cy="536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01153280"/>
              </p:ext>
            </p:extLst>
          </p:nvPr>
        </p:nvGraphicFramePr>
        <p:xfrm>
          <a:off x="38038" y="944539"/>
          <a:ext cx="4225287" cy="544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41034" y="5577168"/>
            <a:ext cx="645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1605579" y="478648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6033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1157;g7e118ccf70_7_0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423" b="1521"/>
          <a:stretch>
            <a:fillRect/>
          </a:stretch>
        </p:blipFill>
        <p:spPr bwMode="auto">
          <a:xfrm>
            <a:off x="3572" y="0"/>
            <a:ext cx="9142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158;g7e118ccf70_7_0"/>
          <p:cNvSpPr/>
          <p:nvPr/>
        </p:nvSpPr>
        <p:spPr>
          <a:xfrm>
            <a:off x="-4762" y="-17463"/>
            <a:ext cx="9151144" cy="685800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4762" y="-17463"/>
            <a:ext cx="9151144" cy="99695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3026569" y="127000"/>
            <a:ext cx="30932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МИНИСТЕРСТВО ОБРАЗОВАНИЯ </a:t>
            </a:r>
            <a:b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</a:br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4763" y="6430964"/>
            <a:ext cx="9144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60873" y="4246563"/>
            <a:ext cx="6968728" cy="1008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4D86"/>
                </a:solidFill>
                <a:latin typeface="Calibri" pitchFamily="34" charset="0"/>
                <a:ea typeface="+mn-ea"/>
                <a:cs typeface="Arial" charset="0"/>
              </a:rPr>
              <a:t>СПАСИБО ЗА ВНИМАНИЕ !</a:t>
            </a:r>
            <a:endParaRPr lang="ru-RU" altLang="ru-RU" sz="3600" b="1" dirty="0">
              <a:solidFill>
                <a:srgbClr val="004D86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488" name="Заголовок 2"/>
          <p:cNvSpPr txBox="1">
            <a:spLocks/>
          </p:cNvSpPr>
          <p:nvPr/>
        </p:nvSpPr>
        <p:spPr bwMode="auto">
          <a:xfrm>
            <a:off x="3556398" y="6464300"/>
            <a:ext cx="203477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endParaRPr lang="ru-RU" sz="2000">
              <a:latin typeface="Roboto"/>
              <a:ea typeface="Roboto"/>
              <a:cs typeface="Roboto"/>
            </a:endParaRPr>
          </a:p>
        </p:txBody>
      </p:sp>
      <p:pic>
        <p:nvPicPr>
          <p:cNvPr id="20489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141" y="1628775"/>
            <a:ext cx="23241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Google Shape;283;p54" descr="Картинки по запросу &quot;алтайский край герб&quot;&quot;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3" y="88901"/>
            <a:ext cx="5905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 fontScale="70000" lnSpcReduction="20000"/>
      </a:bodyPr>
      <a:lstStyle>
        <a:defPPr marL="0" indent="0">
          <a:lnSpc>
            <a:spcPct val="100000"/>
          </a:lnSpc>
          <a:spcBef>
            <a:spcPts val="0"/>
          </a:spcBef>
          <a:buNone/>
          <a:defRPr sz="1800" b="1" dirty="0">
            <a:solidFill>
              <a:srgbClr val="170AC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1078</Words>
  <Application>Microsoft Office PowerPoint</Application>
  <PresentationFormat>Экран (4:3)</PresentationFormat>
  <Paragraphs>126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4" baseType="lpstr">
      <vt:lpstr>Times New Roman</vt:lpstr>
      <vt:lpstr>Khmer UI</vt:lpstr>
      <vt:lpstr>Roboto Light</vt:lpstr>
      <vt:lpstr>Roboto Thin</vt:lpstr>
      <vt:lpstr>Calibri Light</vt:lpstr>
      <vt:lpstr>Roboto Condensed Light</vt:lpstr>
      <vt:lpstr>Roboto</vt:lpstr>
      <vt:lpstr>Rubik</vt:lpstr>
      <vt:lpstr>Roboto Condensed</vt:lpstr>
      <vt:lpstr>Wingdings 2</vt:lpstr>
      <vt:lpstr>Arial</vt:lpstr>
      <vt:lpstr>Wingdings</vt:lpstr>
      <vt:lpstr>Arial Narrow</vt:lpstr>
      <vt:lpstr>Calibri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Иосиф Геннадьевич Кременских</dc:creator>
  <cp:lastModifiedBy>Наталья Л. Румянцева</cp:lastModifiedBy>
  <cp:revision>218</cp:revision>
  <dcterms:created xsi:type="dcterms:W3CDTF">2017-02-27T10:12:22Z</dcterms:created>
  <dcterms:modified xsi:type="dcterms:W3CDTF">2022-09-20T06:22:06Z</dcterms:modified>
</cp:coreProperties>
</file>