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</p:sldMasterIdLst>
  <p:notesMasterIdLst>
    <p:notesMasterId r:id="rId13"/>
  </p:notesMasterIdLst>
  <p:handoutMasterIdLst>
    <p:handoutMasterId r:id="rId14"/>
  </p:handoutMasterIdLst>
  <p:sldIdLst>
    <p:sldId id="262" r:id="rId3"/>
    <p:sldId id="307" r:id="rId4"/>
    <p:sldId id="311" r:id="rId5"/>
    <p:sldId id="295" r:id="rId6"/>
    <p:sldId id="310" r:id="rId7"/>
    <p:sldId id="314" r:id="rId8"/>
    <p:sldId id="317" r:id="rId9"/>
    <p:sldId id="315" r:id="rId10"/>
    <p:sldId id="316" r:id="rId11"/>
    <p:sldId id="280" r:id="rId1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5"/>
    <a:srgbClr val="DDEAF6"/>
    <a:srgbClr val="1E4E79"/>
    <a:srgbClr val="22B1BF"/>
    <a:srgbClr val="FFFFFF"/>
    <a:srgbClr val="5B9BD5"/>
    <a:srgbClr val="3A3838"/>
    <a:srgbClr val="9CC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9540" autoAdjust="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Семейное устройство</a:t>
            </a:r>
            <a:endParaRPr lang="ru-RU"/>
          </a:p>
        </c:rich>
      </c:tx>
      <c:layout/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Устроено в замещающие семьи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4077106827852914E-3"/>
                  <c:y val="-5.6019994787749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645</c:v>
                </c:pt>
                <c:pt idx="1">
                  <c:v>620</c:v>
                </c:pt>
                <c:pt idx="2">
                  <c:v>703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Усыновлено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61863622843408E-4"/>
                  <c:y val="-1.647281567382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101</c:v>
                </c:pt>
                <c:pt idx="1">
                  <c:v>95</c:v>
                </c:pt>
                <c:pt idx="2">
                  <c:v>82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Возвращено биологическим родителям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0416474587845197E-3"/>
                  <c:y val="-6.5444566562621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148</c:v>
                </c:pt>
                <c:pt idx="1">
                  <c:v>127</c:v>
                </c:pt>
                <c:pt idx="2">
                  <c:v>105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-1578847744"/>
        <c:axId val="-1578840672"/>
      </c:barChart>
      <c:catAx>
        <c:axId val="-1578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-1578840672"/>
        <c:crosses val="autoZero"/>
        <c:auto val="1"/>
        <c:lblAlgn val="ctr"/>
        <c:lblOffset val="100"/>
        <c:noMultiLvlLbl val="0"/>
      </c:catAx>
      <c:valAx>
        <c:axId val="-1578840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157884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813684602327963"/>
          <c:y val="0.12695839048233995"/>
          <c:w val="0.40979841159864838"/>
          <c:h val="0.77351535423114559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Выявлено детей-сирот и детей, оставшихся без попечения родителей</a:t>
            </a:r>
          </a:p>
        </c:rich>
      </c:tx>
      <c:layout/>
      <c:overlay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578848832"/>
        <c:axId val="-1578852640"/>
      </c:barChart>
      <c:catAx>
        <c:axId val="-157884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578852640"/>
        <c:crosses val="autoZero"/>
        <c:auto val="1"/>
        <c:lblAlgn val="ctr"/>
        <c:lblOffset val="100"/>
        <c:noMultiLvlLbl val="0"/>
      </c:catAx>
      <c:valAx>
        <c:axId val="-1578852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157884883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9814404538976091E-2"/>
          <c:w val="0.63882527038095471"/>
          <c:h val="0.803468001318891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число воспитанников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9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1 кв. 2022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718</c:v>
                </c:pt>
                <c:pt idx="1">
                  <c:v>681</c:v>
                </c:pt>
                <c:pt idx="2">
                  <c:v>689</c:v>
                </c:pt>
                <c:pt idx="3">
                  <c:v>647</c:v>
                </c:pt>
                <c:pt idx="4">
                  <c:v>715</c:v>
                </c:pt>
                <c:pt idx="5">
                  <c:v>768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воспитанников с ОВЗ (включая детей-инвалидов) от общего числа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1 кв. 2022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37</c:v>
                </c:pt>
                <c:pt idx="1">
                  <c:v>39</c:v>
                </c:pt>
                <c:pt idx="2">
                  <c:v>49</c:v>
                </c:pt>
                <c:pt idx="3">
                  <c:v>40</c:v>
                </c:pt>
                <c:pt idx="4">
                  <c:v>42.8</c:v>
                </c:pt>
                <c:pt idx="5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78838496"/>
        <c:axId val="-1578841216"/>
        <c:axId val="0"/>
      </c:bar3DChart>
      <c:catAx>
        <c:axId val="-157883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-1578841216"/>
        <c:crosses val="autoZero"/>
        <c:auto val="1"/>
        <c:lblAlgn val="ctr"/>
        <c:lblOffset val="100"/>
        <c:noMultiLvlLbl val="0"/>
      </c:catAx>
      <c:valAx>
        <c:axId val="-15788412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-1578838496"/>
        <c:crosses val="autoZero"/>
        <c:crossBetween val="between"/>
      </c:valAx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6705741351373815"/>
          <c:y val="4.0250880101496633E-2"/>
          <c:w val="0.31655769782447823"/>
          <c:h val="0.9594855315982696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28398">
      <a:solidFill>
        <a:srgbClr val="002060"/>
      </a:solidFill>
    </a:ln>
  </c:spPr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01.03.2021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9413386512779916E-3"/>
                  <c:y val="1.40224799971451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0005004863995645E-3"/>
                  <c:y val="2.2201547956338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395082958895688E-2"/>
                  <c:y val="5.85121875937999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275002471925474E-2"/>
                  <c:y val="-5.48554954259444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1386298875260514E-3"/>
                  <c:y val="1.42029190924164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16-18 лет</c:v>
                </c:pt>
                <c:pt idx="1">
                  <c:v>14-16 лет</c:v>
                </c:pt>
                <c:pt idx="2">
                  <c:v>10-14 лет</c:v>
                </c:pt>
                <c:pt idx="3">
                  <c:v>7-10 лет</c:v>
                </c:pt>
                <c:pt idx="4">
                  <c:v>до 7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12.2</c:v>
                </c:pt>
                <c:pt idx="1">
                  <c:v>26.5</c:v>
                </c:pt>
                <c:pt idx="2">
                  <c:v>27.9</c:v>
                </c:pt>
                <c:pt idx="3">
                  <c:v>16.7</c:v>
                </c:pt>
                <c:pt idx="4">
                  <c:v>9.2000000000000011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674099550674819E-2"/>
                  <c:y val="-1.9149664428518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69182509570603E-2"/>
                  <c:y val="-1.9149664428518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069182509570603E-2"/>
                  <c:y val="-1.2766442952345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069182509570603E-2"/>
                  <c:y val="-3.8299831472900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232312184358446E-2"/>
                  <c:y val="-1.2766442952345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16-18 лет</c:v>
                </c:pt>
                <c:pt idx="1">
                  <c:v>14-16 лет</c:v>
                </c:pt>
                <c:pt idx="2">
                  <c:v>10-14 лет</c:v>
                </c:pt>
                <c:pt idx="3">
                  <c:v>7-10 лет</c:v>
                </c:pt>
                <c:pt idx="4">
                  <c:v>до 7 лет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13.29</c:v>
                </c:pt>
                <c:pt idx="1">
                  <c:v>26.43</c:v>
                </c:pt>
                <c:pt idx="2">
                  <c:v>33.290000000000013</c:v>
                </c:pt>
                <c:pt idx="3">
                  <c:v>16.64</c:v>
                </c:pt>
                <c:pt idx="4">
                  <c:v>10.350000000000023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78848288"/>
        <c:axId val="-1578847200"/>
      </c:barChart>
      <c:catAx>
        <c:axId val="-1578848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578847200"/>
        <c:crosses val="autoZero"/>
        <c:auto val="1"/>
        <c:lblAlgn val="ctr"/>
        <c:lblOffset val="100"/>
        <c:noMultiLvlLbl val="0"/>
      </c:catAx>
      <c:valAx>
        <c:axId val="-1578847200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-1578848288"/>
        <c:crosses val="autoZero"/>
        <c:crossBetween val="between"/>
      </c:valAx>
      <c:spPr>
        <a:noFill/>
        <a:ln w="25341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28443">
      <a:solidFill>
        <a:srgbClr val="002060"/>
      </a:solidFill>
    </a:ln>
  </c:spPr>
  <c:txPr>
    <a:bodyPr/>
    <a:lstStyle/>
    <a:p>
      <a:pPr>
        <a:defRPr sz="179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A4B15-995F-4D08-A859-1D6448E7D80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A87A73F6-025C-4701-9404-0BA9671B91E4}">
      <dgm:prSet phldrT="[Текст]" custT="1"/>
      <dgm:spPr/>
      <dgm:t>
        <a:bodyPr/>
        <a:lstStyle/>
        <a:p>
          <a:r>
            <a:rPr lang="ru-RU" sz="2000" dirty="0" smtClean="0"/>
            <a:t>Принятие отчета после установленного срока (до 01 февраля) – </a:t>
          </a:r>
          <a:r>
            <a:rPr lang="ru-RU" sz="2000" b="1" dirty="0" smtClean="0"/>
            <a:t>доля нарушений 10 %</a:t>
          </a:r>
          <a:endParaRPr lang="ru-RU" sz="2000" b="1" dirty="0"/>
        </a:p>
      </dgm:t>
    </dgm:pt>
    <dgm:pt modelId="{66289DE0-4985-4DE4-858F-84B500775B63}" type="parTrans" cxnId="{89766E8E-1E70-4539-9130-10D667BAC1A7}">
      <dgm:prSet/>
      <dgm:spPr/>
      <dgm:t>
        <a:bodyPr/>
        <a:lstStyle/>
        <a:p>
          <a:endParaRPr lang="ru-RU"/>
        </a:p>
      </dgm:t>
    </dgm:pt>
    <dgm:pt modelId="{B2BC9427-08DB-4ADE-8B00-CDEFD825230B}" type="sibTrans" cxnId="{89766E8E-1E70-4539-9130-10D667BAC1A7}">
      <dgm:prSet/>
      <dgm:spPr/>
      <dgm:t>
        <a:bodyPr/>
        <a:lstStyle/>
        <a:p>
          <a:endParaRPr lang="ru-RU"/>
        </a:p>
      </dgm:t>
    </dgm:pt>
    <dgm:pt modelId="{D9A2F8E2-4CB6-4797-AC59-422AFF9636D1}">
      <dgm:prSet phldrT="[Текст]" custT="1"/>
      <dgm:spPr/>
      <dgm:t>
        <a:bodyPr/>
        <a:lstStyle/>
        <a:p>
          <a:r>
            <a:rPr lang="ru-RU" sz="2000" dirty="0" smtClean="0"/>
            <a:t>имеются незаполненные (пустые) графы </a:t>
          </a:r>
          <a:r>
            <a:rPr lang="ru-RU" sz="2000" b="1" dirty="0" smtClean="0"/>
            <a:t>– доля нарушений 15%;</a:t>
          </a:r>
          <a:endParaRPr lang="ru-RU" sz="2000" b="1" dirty="0"/>
        </a:p>
      </dgm:t>
    </dgm:pt>
    <dgm:pt modelId="{14A568BD-A5AA-47BA-A2F7-54A1AD50E201}" type="parTrans" cxnId="{48238A1C-A7C2-4A19-A044-896C02C036C5}">
      <dgm:prSet/>
      <dgm:spPr/>
      <dgm:t>
        <a:bodyPr/>
        <a:lstStyle/>
        <a:p>
          <a:endParaRPr lang="ru-RU"/>
        </a:p>
      </dgm:t>
    </dgm:pt>
    <dgm:pt modelId="{16E5B97E-7B66-4BAA-9176-5704AE897ACD}" type="sibTrans" cxnId="{48238A1C-A7C2-4A19-A044-896C02C036C5}">
      <dgm:prSet/>
      <dgm:spPr/>
      <dgm:t>
        <a:bodyPr/>
        <a:lstStyle/>
        <a:p>
          <a:endParaRPr lang="ru-RU"/>
        </a:p>
      </dgm:t>
    </dgm:pt>
    <dgm:pt modelId="{AB6AD2B8-C2FC-4FD4-9781-B8B9DFD2B301}">
      <dgm:prSet phldrT="[Текст]" custT="1"/>
      <dgm:spPr/>
      <dgm:t>
        <a:bodyPr/>
        <a:lstStyle/>
        <a:p>
          <a:r>
            <a:rPr lang="ru-RU" sz="2000" dirty="0" smtClean="0"/>
            <a:t>не указывается наличие номинального счета – </a:t>
          </a:r>
          <a:r>
            <a:rPr lang="ru-RU" sz="2000" b="1" dirty="0" smtClean="0"/>
            <a:t>доля нарушений 30 %;</a:t>
          </a:r>
          <a:endParaRPr lang="ru-RU" sz="2000" b="1" dirty="0"/>
        </a:p>
      </dgm:t>
    </dgm:pt>
    <dgm:pt modelId="{846B2DFC-437D-4DC6-A969-229896F50ED6}" type="parTrans" cxnId="{92D6E64B-A55B-4D37-8F5C-E9ABB06C7042}">
      <dgm:prSet/>
      <dgm:spPr/>
      <dgm:t>
        <a:bodyPr/>
        <a:lstStyle/>
        <a:p>
          <a:endParaRPr lang="ru-RU"/>
        </a:p>
      </dgm:t>
    </dgm:pt>
    <dgm:pt modelId="{CEF14C22-4983-4366-983F-45C7BA7E5C1C}" type="sibTrans" cxnId="{92D6E64B-A55B-4D37-8F5C-E9ABB06C7042}">
      <dgm:prSet/>
      <dgm:spPr/>
      <dgm:t>
        <a:bodyPr/>
        <a:lstStyle/>
        <a:p>
          <a:endParaRPr lang="ru-RU"/>
        </a:p>
      </dgm:t>
    </dgm:pt>
    <dgm:pt modelId="{14E7EC26-40DE-4DCD-B8CF-E6243AE164FC}">
      <dgm:prSet custT="1"/>
      <dgm:spPr/>
      <dgm:t>
        <a:bodyPr/>
        <a:lstStyle/>
        <a:p>
          <a:r>
            <a:rPr lang="ru-RU" sz="2000" dirty="0" smtClean="0"/>
            <a:t>Суммы в отчете указываться не в тысячах рублей – </a:t>
          </a:r>
          <a:r>
            <a:rPr lang="ru-RU" sz="2000" b="1" dirty="0" smtClean="0"/>
            <a:t>доля нарушений 70 %;</a:t>
          </a:r>
          <a:endParaRPr lang="ru-RU" sz="2000" b="1" dirty="0"/>
        </a:p>
      </dgm:t>
    </dgm:pt>
    <dgm:pt modelId="{26CE9F8A-4A91-4BD2-ABBC-ED993D03CCCA}" type="parTrans" cxnId="{9F975065-0C93-4351-A581-69B5D9674BF8}">
      <dgm:prSet/>
      <dgm:spPr/>
      <dgm:t>
        <a:bodyPr/>
        <a:lstStyle/>
        <a:p>
          <a:endParaRPr lang="ru-RU"/>
        </a:p>
      </dgm:t>
    </dgm:pt>
    <dgm:pt modelId="{16C814F3-C05B-4565-87FA-0E503F2E96AE}" type="sibTrans" cxnId="{9F975065-0C93-4351-A581-69B5D9674BF8}">
      <dgm:prSet/>
      <dgm:spPr/>
      <dgm:t>
        <a:bodyPr/>
        <a:lstStyle/>
        <a:p>
          <a:endParaRPr lang="ru-RU"/>
        </a:p>
      </dgm:t>
    </dgm:pt>
    <dgm:pt modelId="{6EA37D16-EBCF-448E-8532-7541D3E85B92}">
      <dgm:prSet/>
      <dgm:spPr/>
      <dgm:t>
        <a:bodyPr/>
        <a:lstStyle/>
        <a:p>
          <a:r>
            <a:rPr lang="ru-RU" dirty="0" smtClean="0"/>
            <a:t>имеется жилое помещение, при этом в отчете опекун не указывает данное имущество – </a:t>
          </a:r>
          <a:r>
            <a:rPr lang="ru-RU" b="1" dirty="0" smtClean="0"/>
            <a:t>доля нарушений 40 %;</a:t>
          </a:r>
          <a:endParaRPr lang="ru-RU" b="1" dirty="0"/>
        </a:p>
      </dgm:t>
    </dgm:pt>
    <dgm:pt modelId="{3572D136-6AC4-42EE-992F-43AC20EF5A31}" type="parTrans" cxnId="{01A5DFC1-62FE-4538-B343-AD51B603AC92}">
      <dgm:prSet/>
      <dgm:spPr/>
      <dgm:t>
        <a:bodyPr/>
        <a:lstStyle/>
        <a:p>
          <a:endParaRPr lang="ru-RU"/>
        </a:p>
      </dgm:t>
    </dgm:pt>
    <dgm:pt modelId="{00D58B41-C9E4-4366-A531-FC29B60E6ABC}" type="sibTrans" cxnId="{01A5DFC1-62FE-4538-B343-AD51B603AC92}">
      <dgm:prSet/>
      <dgm:spPr/>
      <dgm:t>
        <a:bodyPr/>
        <a:lstStyle/>
        <a:p>
          <a:endParaRPr lang="ru-RU"/>
        </a:p>
      </dgm:t>
    </dgm:pt>
    <dgm:pt modelId="{797B6D00-8E2F-4704-84EC-3FAADF31B421}">
      <dgm:prSet phldrT="[Текст]" custT="1"/>
      <dgm:spPr/>
      <dgm:t>
        <a:bodyPr/>
        <a:lstStyle/>
        <a:p>
          <a:r>
            <a:rPr lang="ru-RU" sz="2000" dirty="0" smtClean="0"/>
            <a:t>Не ведется опись имущества в целях контроля за имуществом ребенка </a:t>
          </a:r>
          <a:r>
            <a:rPr lang="ru-RU" sz="2000" b="1" dirty="0" smtClean="0"/>
            <a:t>– доля нарушений  50 %;</a:t>
          </a:r>
          <a:endParaRPr lang="ru-RU" sz="2000" b="1" dirty="0"/>
        </a:p>
      </dgm:t>
    </dgm:pt>
    <dgm:pt modelId="{4BD2CE53-05ED-4098-B6D5-21F3C478C66C}" type="parTrans" cxnId="{2658104D-9BFC-4A67-AFF6-CB709BAA672E}">
      <dgm:prSet/>
      <dgm:spPr/>
      <dgm:t>
        <a:bodyPr/>
        <a:lstStyle/>
        <a:p>
          <a:endParaRPr lang="ru-RU"/>
        </a:p>
      </dgm:t>
    </dgm:pt>
    <dgm:pt modelId="{972A6B96-9F09-468C-9F67-6A3015139532}" type="sibTrans" cxnId="{2658104D-9BFC-4A67-AFF6-CB709BAA672E}">
      <dgm:prSet/>
      <dgm:spPr/>
      <dgm:t>
        <a:bodyPr/>
        <a:lstStyle/>
        <a:p>
          <a:endParaRPr lang="ru-RU"/>
        </a:p>
      </dgm:t>
    </dgm:pt>
    <dgm:pt modelId="{14CA2580-3872-43A3-8174-0628C05A288C}">
      <dgm:prSet phldrT="[Текст]" custT="1"/>
      <dgm:spPr/>
      <dgm:t>
        <a:bodyPr/>
        <a:lstStyle/>
        <a:p>
          <a:r>
            <a:rPr lang="ru-RU" sz="2000" dirty="0" smtClean="0"/>
            <a:t>Нарушения в Разделе «Доходы подопечного» - </a:t>
          </a:r>
          <a:r>
            <a:rPr lang="ru-RU" sz="2000" b="1" dirty="0" smtClean="0"/>
            <a:t>доля нарушений 60%;</a:t>
          </a:r>
          <a:endParaRPr lang="ru-RU" sz="2000" b="1" dirty="0"/>
        </a:p>
      </dgm:t>
    </dgm:pt>
    <dgm:pt modelId="{A3B6789C-CDC1-440D-903C-44F2B439E63B}" type="parTrans" cxnId="{518DA278-535F-4066-A5FD-C20991FA8300}">
      <dgm:prSet/>
      <dgm:spPr/>
      <dgm:t>
        <a:bodyPr/>
        <a:lstStyle/>
        <a:p>
          <a:endParaRPr lang="ru-RU"/>
        </a:p>
      </dgm:t>
    </dgm:pt>
    <dgm:pt modelId="{11E71572-A6E4-4645-A5B2-B6FF0BF57C97}" type="sibTrans" cxnId="{518DA278-535F-4066-A5FD-C20991FA8300}">
      <dgm:prSet/>
      <dgm:spPr/>
      <dgm:t>
        <a:bodyPr/>
        <a:lstStyle/>
        <a:p>
          <a:endParaRPr lang="ru-RU"/>
        </a:p>
      </dgm:t>
    </dgm:pt>
    <dgm:pt modelId="{A34B206C-A5A6-4E8B-8870-2B4B879007F5}">
      <dgm:prSet phldrT="[Текст]" custT="1"/>
      <dgm:spPr/>
      <dgm:t>
        <a:bodyPr/>
        <a:lstStyle/>
        <a:p>
          <a:r>
            <a:rPr lang="ru-RU" sz="2000" dirty="0" smtClean="0"/>
            <a:t>Нарушения в Разделе «Сведения о расходах» - </a:t>
          </a:r>
          <a:r>
            <a:rPr lang="ru-RU" sz="2000" b="1" dirty="0" smtClean="0"/>
            <a:t>доля нарушений 70 %;</a:t>
          </a:r>
          <a:endParaRPr lang="ru-RU" sz="2000" b="1" dirty="0"/>
        </a:p>
      </dgm:t>
    </dgm:pt>
    <dgm:pt modelId="{9551FCB3-60B1-4A92-9969-336EBCE2A0DD}" type="parTrans" cxnId="{A12601F8-214A-4118-B847-E7D82F4FCA53}">
      <dgm:prSet/>
      <dgm:spPr/>
      <dgm:t>
        <a:bodyPr/>
        <a:lstStyle/>
        <a:p>
          <a:endParaRPr lang="ru-RU"/>
        </a:p>
      </dgm:t>
    </dgm:pt>
    <dgm:pt modelId="{D1441647-F2A2-405C-B1AA-617D83022ACE}" type="sibTrans" cxnId="{A12601F8-214A-4118-B847-E7D82F4FCA53}">
      <dgm:prSet/>
      <dgm:spPr/>
      <dgm:t>
        <a:bodyPr/>
        <a:lstStyle/>
        <a:p>
          <a:endParaRPr lang="ru-RU"/>
        </a:p>
      </dgm:t>
    </dgm:pt>
    <dgm:pt modelId="{60889A4A-0738-4322-9384-298373531039}">
      <dgm:prSet phldrT="[Текст]" custT="1"/>
      <dgm:spPr/>
      <dgm:t>
        <a:bodyPr/>
        <a:lstStyle/>
        <a:p>
          <a:r>
            <a:rPr lang="ru-RU" sz="2000" dirty="0" smtClean="0"/>
            <a:t>Отсутствуют сведения об уплате налогов на имущество – </a:t>
          </a:r>
          <a:r>
            <a:rPr lang="ru-RU" sz="2000" b="1" dirty="0" smtClean="0"/>
            <a:t>доля нарушений 30 %.</a:t>
          </a:r>
          <a:endParaRPr lang="ru-RU" sz="2000" b="1" dirty="0"/>
        </a:p>
      </dgm:t>
    </dgm:pt>
    <dgm:pt modelId="{FBCDC504-61FB-4279-8D81-FFA29ECDEA4B}" type="parTrans" cxnId="{CB0FB4A2-DC49-447E-ACFE-7F0694E04CE8}">
      <dgm:prSet/>
      <dgm:spPr/>
      <dgm:t>
        <a:bodyPr/>
        <a:lstStyle/>
        <a:p>
          <a:endParaRPr lang="ru-RU"/>
        </a:p>
      </dgm:t>
    </dgm:pt>
    <dgm:pt modelId="{C8623E65-B91C-471B-9775-A792A0C96DC1}" type="sibTrans" cxnId="{CB0FB4A2-DC49-447E-ACFE-7F0694E04CE8}">
      <dgm:prSet/>
      <dgm:spPr/>
      <dgm:t>
        <a:bodyPr/>
        <a:lstStyle/>
        <a:p>
          <a:endParaRPr lang="ru-RU"/>
        </a:p>
      </dgm:t>
    </dgm:pt>
    <dgm:pt modelId="{C5B39E17-A2B8-45AB-9111-6145E5EB8592}" type="pres">
      <dgm:prSet presAssocID="{1F5A4B15-995F-4D08-A859-1D6448E7D801}" presName="linearFlow" presStyleCnt="0">
        <dgm:presLayoutVars>
          <dgm:dir/>
          <dgm:resizeHandles val="exact"/>
        </dgm:presLayoutVars>
      </dgm:prSet>
      <dgm:spPr/>
    </dgm:pt>
    <dgm:pt modelId="{1E274BCF-4670-4B14-85F5-94526BC446A2}" type="pres">
      <dgm:prSet presAssocID="{A87A73F6-025C-4701-9404-0BA9671B91E4}" presName="composite" presStyleCnt="0"/>
      <dgm:spPr/>
    </dgm:pt>
    <dgm:pt modelId="{C40EA9A5-68C4-4E92-B2F7-39F3A7AED736}" type="pres">
      <dgm:prSet presAssocID="{A87A73F6-025C-4701-9404-0BA9671B91E4}" presName="imgShp" presStyleLbl="fgImgPlace1" presStyleIdx="0" presStyleCnt="9" custScaleX="96256" custScaleY="95015" custLinFactX="-150648" custLinFactNeighborX="-200000" custLinFactNeighborY="-944"/>
      <dgm:spPr>
        <a:solidFill>
          <a:srgbClr val="FF0000"/>
        </a:solidFill>
      </dgm:spPr>
    </dgm:pt>
    <dgm:pt modelId="{3E715508-6C0A-4E66-9447-6EF5E65DE856}" type="pres">
      <dgm:prSet presAssocID="{A87A73F6-025C-4701-9404-0BA9671B91E4}" presName="txShp" presStyleLbl="node1" presStyleIdx="0" presStyleCnt="9" custScaleX="146213" custScaleY="96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1FEBA-04E3-46F8-B19C-B4951423BBD4}" type="pres">
      <dgm:prSet presAssocID="{B2BC9427-08DB-4ADE-8B00-CDEFD825230B}" presName="spacing" presStyleCnt="0"/>
      <dgm:spPr/>
    </dgm:pt>
    <dgm:pt modelId="{A2EF7C57-705A-48B3-8581-82848AA8E39A}" type="pres">
      <dgm:prSet presAssocID="{D9A2F8E2-4CB6-4797-AC59-422AFF9636D1}" presName="composite" presStyleCnt="0"/>
      <dgm:spPr/>
    </dgm:pt>
    <dgm:pt modelId="{2D2EC25F-8779-417A-8C01-8E90351F18CB}" type="pres">
      <dgm:prSet presAssocID="{D9A2F8E2-4CB6-4797-AC59-422AFF9636D1}" presName="imgShp" presStyleLbl="fgImgPlace1" presStyleIdx="1" presStyleCnt="9" custAng="19350291" custLinFactX="-151268" custLinFactNeighborX="-200000" custLinFactNeighborY="-808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D060E0AC-F2BE-4253-B805-F43D9757E0BB}" type="pres">
      <dgm:prSet presAssocID="{D9A2F8E2-4CB6-4797-AC59-422AFF9636D1}" presName="txShp" presStyleLbl="node1" presStyleIdx="1" presStyleCnt="9" custScaleX="146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281A8-6D0B-4B02-B907-C0253BBEC376}" type="pres">
      <dgm:prSet presAssocID="{16E5B97E-7B66-4BAA-9176-5704AE897ACD}" presName="spacing" presStyleCnt="0"/>
      <dgm:spPr/>
    </dgm:pt>
    <dgm:pt modelId="{360C849F-4574-4C70-A6BB-A7C643B523A8}" type="pres">
      <dgm:prSet presAssocID="{14E7EC26-40DE-4DCD-B8CF-E6243AE164FC}" presName="composite" presStyleCnt="0"/>
      <dgm:spPr/>
    </dgm:pt>
    <dgm:pt modelId="{EC85AA0F-D419-46F9-8AEF-9FA8E46E40F6}" type="pres">
      <dgm:prSet presAssocID="{14E7EC26-40DE-4DCD-B8CF-E6243AE164FC}" presName="imgShp" presStyleLbl="fgImgPlace1" presStyleIdx="2" presStyleCnt="9" custLinFactX="-150648" custLinFactNeighborX="-200000" custLinFactNeighborY="-2988"/>
      <dgm:spPr>
        <a:solidFill>
          <a:srgbClr val="FF0000"/>
        </a:solidFill>
      </dgm:spPr>
    </dgm:pt>
    <dgm:pt modelId="{2465F0D0-D370-4C65-9696-59ACE87DEB76}" type="pres">
      <dgm:prSet presAssocID="{14E7EC26-40DE-4DCD-B8CF-E6243AE164FC}" presName="txShp" presStyleLbl="node1" presStyleIdx="2" presStyleCnt="9" custScaleX="146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AD877-D80C-41A0-BA5C-FE3F5330316B}" type="pres">
      <dgm:prSet presAssocID="{16C814F3-C05B-4565-87FA-0E503F2E96AE}" presName="spacing" presStyleCnt="0"/>
      <dgm:spPr/>
    </dgm:pt>
    <dgm:pt modelId="{65BE9BE8-F2EC-41AB-911B-69C42A7D4969}" type="pres">
      <dgm:prSet presAssocID="{6EA37D16-EBCF-448E-8532-7541D3E85B92}" presName="composite" presStyleCnt="0"/>
      <dgm:spPr/>
    </dgm:pt>
    <dgm:pt modelId="{3B42292F-5610-455C-8800-BA22C5690D1A}" type="pres">
      <dgm:prSet presAssocID="{6EA37D16-EBCF-448E-8532-7541D3E85B92}" presName="imgShp" presStyleLbl="fgImgPlace1" presStyleIdx="3" presStyleCnt="9" custLinFactX="-150648" custLinFactNeighborX="-200000" custLinFactNeighborY="446"/>
      <dgm:spPr>
        <a:solidFill>
          <a:srgbClr val="FF0000"/>
        </a:solidFill>
      </dgm:spPr>
    </dgm:pt>
    <dgm:pt modelId="{C7D983EB-4B87-4FC3-8AF8-EBB2C5620A0D}" type="pres">
      <dgm:prSet presAssocID="{6EA37D16-EBCF-448E-8532-7541D3E85B92}" presName="txShp" presStyleLbl="node1" presStyleIdx="3" presStyleCnt="9" custScaleX="146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93860-E0F8-4DD9-B759-9A94F98C5104}" type="pres">
      <dgm:prSet presAssocID="{00D58B41-C9E4-4366-A531-FC29B60E6ABC}" presName="spacing" presStyleCnt="0"/>
      <dgm:spPr/>
    </dgm:pt>
    <dgm:pt modelId="{68A5E0C8-E8C9-4FCD-954F-8DA62235C945}" type="pres">
      <dgm:prSet presAssocID="{AB6AD2B8-C2FC-4FD4-9781-B8B9DFD2B301}" presName="composite" presStyleCnt="0"/>
      <dgm:spPr/>
    </dgm:pt>
    <dgm:pt modelId="{D02E458B-96B3-4331-9375-AE8C36502274}" type="pres">
      <dgm:prSet presAssocID="{AB6AD2B8-C2FC-4FD4-9781-B8B9DFD2B301}" presName="imgShp" presStyleLbl="fgImgPlace1" presStyleIdx="4" presStyleCnt="9" custLinFactX="-150648" custLinFactNeighborX="-200000" custLinFactNeighborY="-5667"/>
      <dgm:spPr>
        <a:solidFill>
          <a:srgbClr val="FF0000"/>
        </a:solidFill>
      </dgm:spPr>
    </dgm:pt>
    <dgm:pt modelId="{236BA461-99CE-4016-85EC-5B48084BD59B}" type="pres">
      <dgm:prSet presAssocID="{AB6AD2B8-C2FC-4FD4-9781-B8B9DFD2B301}" presName="txShp" presStyleLbl="node1" presStyleIdx="4" presStyleCnt="9" custScaleX="145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A5997-1E0E-46B8-ACE3-D0EA551D5410}" type="pres">
      <dgm:prSet presAssocID="{CEF14C22-4983-4366-983F-45C7BA7E5C1C}" presName="spacing" presStyleCnt="0"/>
      <dgm:spPr/>
    </dgm:pt>
    <dgm:pt modelId="{B3B68903-3369-4DE7-BA58-7B5A24C953DE}" type="pres">
      <dgm:prSet presAssocID="{797B6D00-8E2F-4704-84EC-3FAADF31B421}" presName="composite" presStyleCnt="0"/>
      <dgm:spPr/>
    </dgm:pt>
    <dgm:pt modelId="{A2EEF3A7-C4FF-4491-864C-174A98678E24}" type="pres">
      <dgm:prSet presAssocID="{797B6D00-8E2F-4704-84EC-3FAADF31B421}" presName="imgShp" presStyleLbl="fgImgPlace1" presStyleIdx="5" presStyleCnt="9" custLinFactX="-150648" custLinFactNeighborX="-200000" custLinFactNeighborY="-2697"/>
      <dgm:spPr>
        <a:solidFill>
          <a:srgbClr val="FF0000"/>
        </a:solidFill>
      </dgm:spPr>
    </dgm:pt>
    <dgm:pt modelId="{C3537276-8251-439F-8825-34530F25D88B}" type="pres">
      <dgm:prSet presAssocID="{797B6D00-8E2F-4704-84EC-3FAADF31B421}" presName="txShp" presStyleLbl="node1" presStyleIdx="5" presStyleCnt="9" custScaleX="145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43C48-7BBA-4736-85D4-C1BC1B28E2E0}" type="pres">
      <dgm:prSet presAssocID="{972A6B96-9F09-468C-9F67-6A3015139532}" presName="spacing" presStyleCnt="0"/>
      <dgm:spPr/>
    </dgm:pt>
    <dgm:pt modelId="{82E49A23-DD3A-4779-B59F-B5E83727D845}" type="pres">
      <dgm:prSet presAssocID="{14CA2580-3872-43A3-8174-0628C05A288C}" presName="composite" presStyleCnt="0"/>
      <dgm:spPr/>
    </dgm:pt>
    <dgm:pt modelId="{8CA80554-BD3D-47DE-A997-54E7483C7489}" type="pres">
      <dgm:prSet presAssocID="{14CA2580-3872-43A3-8174-0628C05A288C}" presName="imgShp" presStyleLbl="fgImgPlace1" presStyleIdx="6" presStyleCnt="9" custLinFactX="-150648" custLinFactNeighborX="-200000" custLinFactNeighborY="3785"/>
      <dgm:spPr>
        <a:solidFill>
          <a:srgbClr val="FF0000"/>
        </a:solidFill>
      </dgm:spPr>
    </dgm:pt>
    <dgm:pt modelId="{C15D9244-87E8-47FB-8ABB-38E964AAC9CA}" type="pres">
      <dgm:prSet presAssocID="{14CA2580-3872-43A3-8174-0628C05A288C}" presName="txShp" presStyleLbl="node1" presStyleIdx="6" presStyleCnt="9" custScaleX="145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49101-DE32-4749-B37C-15F2DAA77A10}" type="pres">
      <dgm:prSet presAssocID="{11E71572-A6E4-4645-A5B2-B6FF0BF57C97}" presName="spacing" presStyleCnt="0"/>
      <dgm:spPr/>
    </dgm:pt>
    <dgm:pt modelId="{D2711C43-6E48-44BF-B0E7-F6936FD60C81}" type="pres">
      <dgm:prSet presAssocID="{A34B206C-A5A6-4E8B-8870-2B4B879007F5}" presName="composite" presStyleCnt="0"/>
      <dgm:spPr/>
    </dgm:pt>
    <dgm:pt modelId="{2F5A4F0E-5480-47E5-96DD-DAC1CD074B96}" type="pres">
      <dgm:prSet presAssocID="{A34B206C-A5A6-4E8B-8870-2B4B879007F5}" presName="imgShp" presStyleLbl="fgImgPlace1" presStyleIdx="7" presStyleCnt="9" custLinFactX="-150648" custLinFactNeighborX="-200000" custLinFactNeighborY="-3"/>
      <dgm:spPr>
        <a:solidFill>
          <a:srgbClr val="FF0000"/>
        </a:solidFill>
      </dgm:spPr>
    </dgm:pt>
    <dgm:pt modelId="{3238D89B-1932-4208-B61A-228A27DD157C}" type="pres">
      <dgm:prSet presAssocID="{A34B206C-A5A6-4E8B-8870-2B4B879007F5}" presName="txShp" presStyleLbl="node1" presStyleIdx="7" presStyleCnt="9" custScaleX="144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E813E-D502-4D91-B47A-C01673700496}" type="pres">
      <dgm:prSet presAssocID="{D1441647-F2A2-405C-B1AA-617D83022ACE}" presName="spacing" presStyleCnt="0"/>
      <dgm:spPr/>
    </dgm:pt>
    <dgm:pt modelId="{5640BB51-8939-4224-B0E7-373ABFD5CA04}" type="pres">
      <dgm:prSet presAssocID="{60889A4A-0738-4322-9384-298373531039}" presName="composite" presStyleCnt="0"/>
      <dgm:spPr/>
    </dgm:pt>
    <dgm:pt modelId="{44C05BE0-462F-4751-AAEA-699BCB2C333D}" type="pres">
      <dgm:prSet presAssocID="{60889A4A-0738-4322-9384-298373531039}" presName="imgShp" presStyleLbl="fgImgPlace1" presStyleIdx="8" presStyleCnt="9" custLinFactX="-150648" custLinFactNeighborX="-200000" custLinFactNeighborY="331"/>
      <dgm:spPr>
        <a:solidFill>
          <a:srgbClr val="FF0000"/>
        </a:solidFill>
      </dgm:spPr>
    </dgm:pt>
    <dgm:pt modelId="{7C7D568C-13CB-48D1-BD63-FF3FACEBB0DB}" type="pres">
      <dgm:prSet presAssocID="{60889A4A-0738-4322-9384-298373531039}" presName="txShp" presStyleLbl="node1" presStyleIdx="8" presStyleCnt="9" custScaleX="144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9A20D8-13D0-4586-8F72-D1D9ED42505F}" type="presOf" srcId="{60889A4A-0738-4322-9384-298373531039}" destId="{7C7D568C-13CB-48D1-BD63-FF3FACEBB0DB}" srcOrd="0" destOrd="0" presId="urn:microsoft.com/office/officeart/2005/8/layout/vList3#1"/>
    <dgm:cxn modelId="{9F975065-0C93-4351-A581-69B5D9674BF8}" srcId="{1F5A4B15-995F-4D08-A859-1D6448E7D801}" destId="{14E7EC26-40DE-4DCD-B8CF-E6243AE164FC}" srcOrd="2" destOrd="0" parTransId="{26CE9F8A-4A91-4BD2-ABBC-ED993D03CCCA}" sibTransId="{16C814F3-C05B-4565-87FA-0E503F2E96AE}"/>
    <dgm:cxn modelId="{2125F206-A74A-44E9-9E16-BEDAF3311DF2}" type="presOf" srcId="{D9A2F8E2-4CB6-4797-AC59-422AFF9636D1}" destId="{D060E0AC-F2BE-4253-B805-F43D9757E0BB}" srcOrd="0" destOrd="0" presId="urn:microsoft.com/office/officeart/2005/8/layout/vList3#1"/>
    <dgm:cxn modelId="{A12601F8-214A-4118-B847-E7D82F4FCA53}" srcId="{1F5A4B15-995F-4D08-A859-1D6448E7D801}" destId="{A34B206C-A5A6-4E8B-8870-2B4B879007F5}" srcOrd="7" destOrd="0" parTransId="{9551FCB3-60B1-4A92-9969-336EBCE2A0DD}" sibTransId="{D1441647-F2A2-405C-B1AA-617D83022ACE}"/>
    <dgm:cxn modelId="{48238A1C-A7C2-4A19-A044-896C02C036C5}" srcId="{1F5A4B15-995F-4D08-A859-1D6448E7D801}" destId="{D9A2F8E2-4CB6-4797-AC59-422AFF9636D1}" srcOrd="1" destOrd="0" parTransId="{14A568BD-A5AA-47BA-A2F7-54A1AD50E201}" sibTransId="{16E5B97E-7B66-4BAA-9176-5704AE897ACD}"/>
    <dgm:cxn modelId="{4A4F274D-DC89-432B-A150-EAD03EE18CE6}" type="presOf" srcId="{AB6AD2B8-C2FC-4FD4-9781-B8B9DFD2B301}" destId="{236BA461-99CE-4016-85EC-5B48084BD59B}" srcOrd="0" destOrd="0" presId="urn:microsoft.com/office/officeart/2005/8/layout/vList3#1"/>
    <dgm:cxn modelId="{00AB4FAD-51CD-4FC2-B153-33F900BCE2B9}" type="presOf" srcId="{14E7EC26-40DE-4DCD-B8CF-E6243AE164FC}" destId="{2465F0D0-D370-4C65-9696-59ACE87DEB76}" srcOrd="0" destOrd="0" presId="urn:microsoft.com/office/officeart/2005/8/layout/vList3#1"/>
    <dgm:cxn modelId="{89766E8E-1E70-4539-9130-10D667BAC1A7}" srcId="{1F5A4B15-995F-4D08-A859-1D6448E7D801}" destId="{A87A73F6-025C-4701-9404-0BA9671B91E4}" srcOrd="0" destOrd="0" parTransId="{66289DE0-4985-4DE4-858F-84B500775B63}" sibTransId="{B2BC9427-08DB-4ADE-8B00-CDEFD825230B}"/>
    <dgm:cxn modelId="{9940ACBD-CDA7-45E4-B03B-3EBD3F2087CF}" type="presOf" srcId="{A87A73F6-025C-4701-9404-0BA9671B91E4}" destId="{3E715508-6C0A-4E66-9447-6EF5E65DE856}" srcOrd="0" destOrd="0" presId="urn:microsoft.com/office/officeart/2005/8/layout/vList3#1"/>
    <dgm:cxn modelId="{2658104D-9BFC-4A67-AFF6-CB709BAA672E}" srcId="{1F5A4B15-995F-4D08-A859-1D6448E7D801}" destId="{797B6D00-8E2F-4704-84EC-3FAADF31B421}" srcOrd="5" destOrd="0" parTransId="{4BD2CE53-05ED-4098-B6D5-21F3C478C66C}" sibTransId="{972A6B96-9F09-468C-9F67-6A3015139532}"/>
    <dgm:cxn modelId="{01A5DFC1-62FE-4538-B343-AD51B603AC92}" srcId="{1F5A4B15-995F-4D08-A859-1D6448E7D801}" destId="{6EA37D16-EBCF-448E-8532-7541D3E85B92}" srcOrd="3" destOrd="0" parTransId="{3572D136-6AC4-42EE-992F-43AC20EF5A31}" sibTransId="{00D58B41-C9E4-4366-A531-FC29B60E6ABC}"/>
    <dgm:cxn modelId="{9C014A5B-2242-4B26-903E-9EF78EF392E1}" type="presOf" srcId="{A34B206C-A5A6-4E8B-8870-2B4B879007F5}" destId="{3238D89B-1932-4208-B61A-228A27DD157C}" srcOrd="0" destOrd="0" presId="urn:microsoft.com/office/officeart/2005/8/layout/vList3#1"/>
    <dgm:cxn modelId="{1ABC4CAC-8C42-440D-A768-CB43F58D8E00}" type="presOf" srcId="{14CA2580-3872-43A3-8174-0628C05A288C}" destId="{C15D9244-87E8-47FB-8ABB-38E964AAC9CA}" srcOrd="0" destOrd="0" presId="urn:microsoft.com/office/officeart/2005/8/layout/vList3#1"/>
    <dgm:cxn modelId="{F86DD375-378E-4AF9-A8B6-9A7133FA3393}" type="presOf" srcId="{1F5A4B15-995F-4D08-A859-1D6448E7D801}" destId="{C5B39E17-A2B8-45AB-9111-6145E5EB8592}" srcOrd="0" destOrd="0" presId="urn:microsoft.com/office/officeart/2005/8/layout/vList3#1"/>
    <dgm:cxn modelId="{92D6E64B-A55B-4D37-8F5C-E9ABB06C7042}" srcId="{1F5A4B15-995F-4D08-A859-1D6448E7D801}" destId="{AB6AD2B8-C2FC-4FD4-9781-B8B9DFD2B301}" srcOrd="4" destOrd="0" parTransId="{846B2DFC-437D-4DC6-A969-229896F50ED6}" sibTransId="{CEF14C22-4983-4366-983F-45C7BA7E5C1C}"/>
    <dgm:cxn modelId="{D02D3271-9CF8-4991-807B-0251410867B3}" type="presOf" srcId="{6EA37D16-EBCF-448E-8532-7541D3E85B92}" destId="{C7D983EB-4B87-4FC3-8AF8-EBB2C5620A0D}" srcOrd="0" destOrd="0" presId="urn:microsoft.com/office/officeart/2005/8/layout/vList3#1"/>
    <dgm:cxn modelId="{CB0FB4A2-DC49-447E-ACFE-7F0694E04CE8}" srcId="{1F5A4B15-995F-4D08-A859-1D6448E7D801}" destId="{60889A4A-0738-4322-9384-298373531039}" srcOrd="8" destOrd="0" parTransId="{FBCDC504-61FB-4279-8D81-FFA29ECDEA4B}" sibTransId="{C8623E65-B91C-471B-9775-A792A0C96DC1}"/>
    <dgm:cxn modelId="{582F695F-B229-4A94-9A76-87EC135F54C0}" type="presOf" srcId="{797B6D00-8E2F-4704-84EC-3FAADF31B421}" destId="{C3537276-8251-439F-8825-34530F25D88B}" srcOrd="0" destOrd="0" presId="urn:microsoft.com/office/officeart/2005/8/layout/vList3#1"/>
    <dgm:cxn modelId="{518DA278-535F-4066-A5FD-C20991FA8300}" srcId="{1F5A4B15-995F-4D08-A859-1D6448E7D801}" destId="{14CA2580-3872-43A3-8174-0628C05A288C}" srcOrd="6" destOrd="0" parTransId="{A3B6789C-CDC1-440D-903C-44F2B439E63B}" sibTransId="{11E71572-A6E4-4645-A5B2-B6FF0BF57C97}"/>
    <dgm:cxn modelId="{9F299BF3-8249-43F7-B8C4-1EF0D903DF4F}" type="presParOf" srcId="{C5B39E17-A2B8-45AB-9111-6145E5EB8592}" destId="{1E274BCF-4670-4B14-85F5-94526BC446A2}" srcOrd="0" destOrd="0" presId="urn:microsoft.com/office/officeart/2005/8/layout/vList3#1"/>
    <dgm:cxn modelId="{8E021B57-1A53-42D2-A580-BA266C405A0E}" type="presParOf" srcId="{1E274BCF-4670-4B14-85F5-94526BC446A2}" destId="{C40EA9A5-68C4-4E92-B2F7-39F3A7AED736}" srcOrd="0" destOrd="0" presId="urn:microsoft.com/office/officeart/2005/8/layout/vList3#1"/>
    <dgm:cxn modelId="{BEE8A636-0BCF-40D1-9990-678070A2DF11}" type="presParOf" srcId="{1E274BCF-4670-4B14-85F5-94526BC446A2}" destId="{3E715508-6C0A-4E66-9447-6EF5E65DE856}" srcOrd="1" destOrd="0" presId="urn:microsoft.com/office/officeart/2005/8/layout/vList3#1"/>
    <dgm:cxn modelId="{6BE808E9-B883-419B-8FDF-809CB4725770}" type="presParOf" srcId="{C5B39E17-A2B8-45AB-9111-6145E5EB8592}" destId="{D211FEBA-04E3-46F8-B19C-B4951423BBD4}" srcOrd="1" destOrd="0" presId="urn:microsoft.com/office/officeart/2005/8/layout/vList3#1"/>
    <dgm:cxn modelId="{B488BB8F-D7D8-42C3-B37E-93AA1B7A3CB5}" type="presParOf" srcId="{C5B39E17-A2B8-45AB-9111-6145E5EB8592}" destId="{A2EF7C57-705A-48B3-8581-82848AA8E39A}" srcOrd="2" destOrd="0" presId="urn:microsoft.com/office/officeart/2005/8/layout/vList3#1"/>
    <dgm:cxn modelId="{7DFF2821-0080-44A6-91F0-B4DEEC8ABA9A}" type="presParOf" srcId="{A2EF7C57-705A-48B3-8581-82848AA8E39A}" destId="{2D2EC25F-8779-417A-8C01-8E90351F18CB}" srcOrd="0" destOrd="0" presId="urn:microsoft.com/office/officeart/2005/8/layout/vList3#1"/>
    <dgm:cxn modelId="{7889C7A6-E8D7-4386-87B1-60858F0D87ED}" type="presParOf" srcId="{A2EF7C57-705A-48B3-8581-82848AA8E39A}" destId="{D060E0AC-F2BE-4253-B805-F43D9757E0BB}" srcOrd="1" destOrd="0" presId="urn:microsoft.com/office/officeart/2005/8/layout/vList3#1"/>
    <dgm:cxn modelId="{D3434460-EAE8-4D4C-8004-CA9AE20BDD77}" type="presParOf" srcId="{C5B39E17-A2B8-45AB-9111-6145E5EB8592}" destId="{8AE281A8-6D0B-4B02-B907-C0253BBEC376}" srcOrd="3" destOrd="0" presId="urn:microsoft.com/office/officeart/2005/8/layout/vList3#1"/>
    <dgm:cxn modelId="{073CBA13-4ED2-400D-ADD5-DB50DF6F5386}" type="presParOf" srcId="{C5B39E17-A2B8-45AB-9111-6145E5EB8592}" destId="{360C849F-4574-4C70-A6BB-A7C643B523A8}" srcOrd="4" destOrd="0" presId="urn:microsoft.com/office/officeart/2005/8/layout/vList3#1"/>
    <dgm:cxn modelId="{54374789-F440-49B7-8C5C-B6256486A949}" type="presParOf" srcId="{360C849F-4574-4C70-A6BB-A7C643B523A8}" destId="{EC85AA0F-D419-46F9-8AEF-9FA8E46E40F6}" srcOrd="0" destOrd="0" presId="urn:microsoft.com/office/officeart/2005/8/layout/vList3#1"/>
    <dgm:cxn modelId="{80D9EFAA-F708-4335-8327-8AF3C5593B07}" type="presParOf" srcId="{360C849F-4574-4C70-A6BB-A7C643B523A8}" destId="{2465F0D0-D370-4C65-9696-59ACE87DEB76}" srcOrd="1" destOrd="0" presId="urn:microsoft.com/office/officeart/2005/8/layout/vList3#1"/>
    <dgm:cxn modelId="{841CE138-1E09-4A6B-99D0-1C6C96011E04}" type="presParOf" srcId="{C5B39E17-A2B8-45AB-9111-6145E5EB8592}" destId="{9DBAD877-D80C-41A0-BA5C-FE3F5330316B}" srcOrd="5" destOrd="0" presId="urn:microsoft.com/office/officeart/2005/8/layout/vList3#1"/>
    <dgm:cxn modelId="{C878CFC3-DBAA-47C8-B65B-2C151CB085A1}" type="presParOf" srcId="{C5B39E17-A2B8-45AB-9111-6145E5EB8592}" destId="{65BE9BE8-F2EC-41AB-911B-69C42A7D4969}" srcOrd="6" destOrd="0" presId="urn:microsoft.com/office/officeart/2005/8/layout/vList3#1"/>
    <dgm:cxn modelId="{0F4D63A6-5B46-44E6-A196-AD5DE6597F8D}" type="presParOf" srcId="{65BE9BE8-F2EC-41AB-911B-69C42A7D4969}" destId="{3B42292F-5610-455C-8800-BA22C5690D1A}" srcOrd="0" destOrd="0" presId="urn:microsoft.com/office/officeart/2005/8/layout/vList3#1"/>
    <dgm:cxn modelId="{47486AA7-5BE1-4921-BB81-B4AB7AACDEF7}" type="presParOf" srcId="{65BE9BE8-F2EC-41AB-911B-69C42A7D4969}" destId="{C7D983EB-4B87-4FC3-8AF8-EBB2C5620A0D}" srcOrd="1" destOrd="0" presId="urn:microsoft.com/office/officeart/2005/8/layout/vList3#1"/>
    <dgm:cxn modelId="{D1009986-48CC-4AC3-95B9-97FBFA4F126B}" type="presParOf" srcId="{C5B39E17-A2B8-45AB-9111-6145E5EB8592}" destId="{29993860-E0F8-4DD9-B759-9A94F98C5104}" srcOrd="7" destOrd="0" presId="urn:microsoft.com/office/officeart/2005/8/layout/vList3#1"/>
    <dgm:cxn modelId="{1B83AF04-45CD-4F71-929B-5E2BD606A7AE}" type="presParOf" srcId="{C5B39E17-A2B8-45AB-9111-6145E5EB8592}" destId="{68A5E0C8-E8C9-4FCD-954F-8DA62235C945}" srcOrd="8" destOrd="0" presId="urn:microsoft.com/office/officeart/2005/8/layout/vList3#1"/>
    <dgm:cxn modelId="{28F10DC3-8D04-44B8-B0AB-F2B36775BE3F}" type="presParOf" srcId="{68A5E0C8-E8C9-4FCD-954F-8DA62235C945}" destId="{D02E458B-96B3-4331-9375-AE8C36502274}" srcOrd="0" destOrd="0" presId="urn:microsoft.com/office/officeart/2005/8/layout/vList3#1"/>
    <dgm:cxn modelId="{2BD6F926-DA99-4AD2-A0C6-D36EE7EB77E3}" type="presParOf" srcId="{68A5E0C8-E8C9-4FCD-954F-8DA62235C945}" destId="{236BA461-99CE-4016-85EC-5B48084BD59B}" srcOrd="1" destOrd="0" presId="urn:microsoft.com/office/officeart/2005/8/layout/vList3#1"/>
    <dgm:cxn modelId="{C200B79C-3C1B-4B51-9F0A-6E11E8923377}" type="presParOf" srcId="{C5B39E17-A2B8-45AB-9111-6145E5EB8592}" destId="{19DA5997-1E0E-46B8-ACE3-D0EA551D5410}" srcOrd="9" destOrd="0" presId="urn:microsoft.com/office/officeart/2005/8/layout/vList3#1"/>
    <dgm:cxn modelId="{8BB16D0F-D872-4699-9FBD-09CAFA97C62B}" type="presParOf" srcId="{C5B39E17-A2B8-45AB-9111-6145E5EB8592}" destId="{B3B68903-3369-4DE7-BA58-7B5A24C953DE}" srcOrd="10" destOrd="0" presId="urn:microsoft.com/office/officeart/2005/8/layout/vList3#1"/>
    <dgm:cxn modelId="{222D7B9F-5AA4-45BE-AAF4-E44B9B711711}" type="presParOf" srcId="{B3B68903-3369-4DE7-BA58-7B5A24C953DE}" destId="{A2EEF3A7-C4FF-4491-864C-174A98678E24}" srcOrd="0" destOrd="0" presId="urn:microsoft.com/office/officeart/2005/8/layout/vList3#1"/>
    <dgm:cxn modelId="{4DED2867-18D4-4F03-8649-1E5EF08D9A65}" type="presParOf" srcId="{B3B68903-3369-4DE7-BA58-7B5A24C953DE}" destId="{C3537276-8251-439F-8825-34530F25D88B}" srcOrd="1" destOrd="0" presId="urn:microsoft.com/office/officeart/2005/8/layout/vList3#1"/>
    <dgm:cxn modelId="{CB8764E9-1CFB-4F75-ACCE-00E82DA663B2}" type="presParOf" srcId="{C5B39E17-A2B8-45AB-9111-6145E5EB8592}" destId="{9A243C48-7BBA-4736-85D4-C1BC1B28E2E0}" srcOrd="11" destOrd="0" presId="urn:microsoft.com/office/officeart/2005/8/layout/vList3#1"/>
    <dgm:cxn modelId="{DF0AE783-CF87-454C-9D52-24600BBA7134}" type="presParOf" srcId="{C5B39E17-A2B8-45AB-9111-6145E5EB8592}" destId="{82E49A23-DD3A-4779-B59F-B5E83727D845}" srcOrd="12" destOrd="0" presId="urn:microsoft.com/office/officeart/2005/8/layout/vList3#1"/>
    <dgm:cxn modelId="{BEF92356-3765-45E8-8079-10727DB2EC57}" type="presParOf" srcId="{82E49A23-DD3A-4779-B59F-B5E83727D845}" destId="{8CA80554-BD3D-47DE-A997-54E7483C7489}" srcOrd="0" destOrd="0" presId="urn:microsoft.com/office/officeart/2005/8/layout/vList3#1"/>
    <dgm:cxn modelId="{50010EF0-2715-4CC4-9361-7CE6521670B4}" type="presParOf" srcId="{82E49A23-DD3A-4779-B59F-B5E83727D845}" destId="{C15D9244-87E8-47FB-8ABB-38E964AAC9CA}" srcOrd="1" destOrd="0" presId="urn:microsoft.com/office/officeart/2005/8/layout/vList3#1"/>
    <dgm:cxn modelId="{D7B42572-D643-4DBC-9988-27AC81A5AD1E}" type="presParOf" srcId="{C5B39E17-A2B8-45AB-9111-6145E5EB8592}" destId="{9C549101-DE32-4749-B37C-15F2DAA77A10}" srcOrd="13" destOrd="0" presId="urn:microsoft.com/office/officeart/2005/8/layout/vList3#1"/>
    <dgm:cxn modelId="{F28A2449-203F-4339-8C8B-8758B104991D}" type="presParOf" srcId="{C5B39E17-A2B8-45AB-9111-6145E5EB8592}" destId="{D2711C43-6E48-44BF-B0E7-F6936FD60C81}" srcOrd="14" destOrd="0" presId="urn:microsoft.com/office/officeart/2005/8/layout/vList3#1"/>
    <dgm:cxn modelId="{946000F6-FFDC-441C-888B-2CF90FC62E5E}" type="presParOf" srcId="{D2711C43-6E48-44BF-B0E7-F6936FD60C81}" destId="{2F5A4F0E-5480-47E5-96DD-DAC1CD074B96}" srcOrd="0" destOrd="0" presId="urn:microsoft.com/office/officeart/2005/8/layout/vList3#1"/>
    <dgm:cxn modelId="{03D3870A-6AEA-49C4-853D-6C1B69CAE769}" type="presParOf" srcId="{D2711C43-6E48-44BF-B0E7-F6936FD60C81}" destId="{3238D89B-1932-4208-B61A-228A27DD157C}" srcOrd="1" destOrd="0" presId="urn:microsoft.com/office/officeart/2005/8/layout/vList3#1"/>
    <dgm:cxn modelId="{47653561-2162-48E4-A71C-553D62BFD4D7}" type="presParOf" srcId="{C5B39E17-A2B8-45AB-9111-6145E5EB8592}" destId="{A59E813E-D502-4D91-B47A-C01673700496}" srcOrd="15" destOrd="0" presId="urn:microsoft.com/office/officeart/2005/8/layout/vList3#1"/>
    <dgm:cxn modelId="{8CE0DE1C-D325-418B-8F23-F4B64E414BD0}" type="presParOf" srcId="{C5B39E17-A2B8-45AB-9111-6145E5EB8592}" destId="{5640BB51-8939-4224-B0E7-373ABFD5CA04}" srcOrd="16" destOrd="0" presId="urn:microsoft.com/office/officeart/2005/8/layout/vList3#1"/>
    <dgm:cxn modelId="{E8356EC3-1599-4392-9FAF-72383FD37995}" type="presParOf" srcId="{5640BB51-8939-4224-B0E7-373ABFD5CA04}" destId="{44C05BE0-462F-4751-AAEA-699BCB2C333D}" srcOrd="0" destOrd="0" presId="urn:microsoft.com/office/officeart/2005/8/layout/vList3#1"/>
    <dgm:cxn modelId="{1B925291-8313-4269-A63E-B7F1BD6C36C1}" type="presParOf" srcId="{5640BB51-8939-4224-B0E7-373ABFD5CA04}" destId="{7C7D568C-13CB-48D1-BD63-FF3FACEBB0D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15508-6C0A-4E66-9447-6EF5E65DE856}">
      <dsp:nvSpPr>
        <dsp:cNvPr id="0" name=""/>
        <dsp:cNvSpPr/>
      </dsp:nvSpPr>
      <dsp:spPr>
        <a:xfrm rot="10800000">
          <a:off x="163784" y="1588"/>
          <a:ext cx="11505041" cy="4619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7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Принятие отчета после установленного срока (до 01 февраля) – </a:t>
          </a:r>
          <a:r>
            <a:rPr lang="ru-RU" sz="2000" b="1" kern="1200" dirty="0" smtClean="0"/>
            <a:t>доля нарушений 10 %</a:t>
          </a:r>
          <a:endParaRPr lang="ru-RU" sz="2000" b="1" kern="1200" dirty="0"/>
        </a:p>
      </dsp:txBody>
      <dsp:txXfrm rot="10800000">
        <a:off x="279275" y="1588"/>
        <a:ext cx="11389550" cy="461963"/>
      </dsp:txXfrm>
    </dsp:sp>
    <dsp:sp modelId="{C40EA9A5-68C4-4E92-B2F7-39F3A7AED736}">
      <dsp:nvSpPr>
        <dsp:cNvPr id="0" name=""/>
        <dsp:cNvSpPr/>
      </dsp:nvSpPr>
      <dsp:spPr>
        <a:xfrm>
          <a:off x="67811" y="0"/>
          <a:ext cx="462035" cy="45607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0E0AC-F2BE-4253-B805-F43D9757E0BB}">
      <dsp:nvSpPr>
        <dsp:cNvPr id="0" name=""/>
        <dsp:cNvSpPr/>
      </dsp:nvSpPr>
      <dsp:spPr>
        <a:xfrm rot="10800000">
          <a:off x="150132" y="606836"/>
          <a:ext cx="11532345" cy="4800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7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имеются незаполненные (пустые) графы </a:t>
          </a:r>
          <a:r>
            <a:rPr lang="ru-RU" sz="2000" b="1" kern="1200" dirty="0" smtClean="0"/>
            <a:t>– доля нарушений 15%;</a:t>
          </a:r>
          <a:endParaRPr lang="ru-RU" sz="2000" b="1" kern="1200" dirty="0"/>
        </a:p>
      </dsp:txBody>
      <dsp:txXfrm rot="10800000">
        <a:off x="270133" y="606836"/>
        <a:ext cx="11412344" cy="480006"/>
      </dsp:txXfrm>
    </dsp:sp>
    <dsp:sp modelId="{2D2EC25F-8779-417A-8C01-8E90351F18CB}">
      <dsp:nvSpPr>
        <dsp:cNvPr id="0" name=""/>
        <dsp:cNvSpPr/>
      </dsp:nvSpPr>
      <dsp:spPr>
        <a:xfrm rot="19350291">
          <a:off x="96505" y="602958"/>
          <a:ext cx="480006" cy="48000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5F0D0-D370-4C65-9696-59ACE87DEB76}">
      <dsp:nvSpPr>
        <dsp:cNvPr id="0" name=""/>
        <dsp:cNvSpPr/>
      </dsp:nvSpPr>
      <dsp:spPr>
        <a:xfrm rot="10800000">
          <a:off x="150132" y="1230128"/>
          <a:ext cx="11532345" cy="4800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7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Суммы в отчете указываться не в тысячах рублей – </a:t>
          </a:r>
          <a:r>
            <a:rPr lang="ru-RU" sz="2000" b="1" kern="1200" dirty="0" smtClean="0"/>
            <a:t>доля нарушений 70 %;</a:t>
          </a:r>
          <a:endParaRPr lang="ru-RU" sz="2000" b="1" kern="1200" dirty="0"/>
        </a:p>
      </dsp:txBody>
      <dsp:txXfrm rot="10800000">
        <a:off x="270133" y="1230128"/>
        <a:ext cx="11412344" cy="480006"/>
      </dsp:txXfrm>
    </dsp:sp>
    <dsp:sp modelId="{EC85AA0F-D419-46F9-8AEF-9FA8E46E40F6}">
      <dsp:nvSpPr>
        <dsp:cNvPr id="0" name=""/>
        <dsp:cNvSpPr/>
      </dsp:nvSpPr>
      <dsp:spPr>
        <a:xfrm>
          <a:off x="58825" y="1215786"/>
          <a:ext cx="480006" cy="48000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983EB-4B87-4FC3-8AF8-EBB2C5620A0D}">
      <dsp:nvSpPr>
        <dsp:cNvPr id="0" name=""/>
        <dsp:cNvSpPr/>
      </dsp:nvSpPr>
      <dsp:spPr>
        <a:xfrm rot="10800000">
          <a:off x="163784" y="1853420"/>
          <a:ext cx="11505041" cy="4800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7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имеется жилое помещение, при этом в отчете опекун не указывает данное имущество – </a:t>
          </a:r>
          <a:r>
            <a:rPr lang="ru-RU" sz="1600" b="1" kern="1200" dirty="0" smtClean="0"/>
            <a:t>доля нарушений 40 %;</a:t>
          </a:r>
          <a:endParaRPr lang="ru-RU" sz="1600" b="1" kern="1200" dirty="0"/>
        </a:p>
      </dsp:txBody>
      <dsp:txXfrm rot="10800000">
        <a:off x="283785" y="1853420"/>
        <a:ext cx="11385040" cy="480006"/>
      </dsp:txXfrm>
    </dsp:sp>
    <dsp:sp modelId="{3B42292F-5610-455C-8800-BA22C5690D1A}">
      <dsp:nvSpPr>
        <dsp:cNvPr id="0" name=""/>
        <dsp:cNvSpPr/>
      </dsp:nvSpPr>
      <dsp:spPr>
        <a:xfrm>
          <a:off x="58825" y="1855561"/>
          <a:ext cx="480006" cy="48000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BA461-99CE-4016-85EC-5B48084BD59B}">
      <dsp:nvSpPr>
        <dsp:cNvPr id="0" name=""/>
        <dsp:cNvSpPr/>
      </dsp:nvSpPr>
      <dsp:spPr>
        <a:xfrm rot="10800000">
          <a:off x="177436" y="2476712"/>
          <a:ext cx="11477737" cy="4800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7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указывается наличие номинального счета – </a:t>
          </a:r>
          <a:r>
            <a:rPr lang="ru-RU" sz="2000" b="1" kern="1200" dirty="0" smtClean="0"/>
            <a:t>доля нарушений 30 %;</a:t>
          </a:r>
          <a:endParaRPr lang="ru-RU" sz="2000" b="1" kern="1200" dirty="0"/>
        </a:p>
      </dsp:txBody>
      <dsp:txXfrm rot="10800000">
        <a:off x="297437" y="2476712"/>
        <a:ext cx="11357736" cy="480006"/>
      </dsp:txXfrm>
    </dsp:sp>
    <dsp:sp modelId="{D02E458B-96B3-4331-9375-AE8C36502274}">
      <dsp:nvSpPr>
        <dsp:cNvPr id="0" name=""/>
        <dsp:cNvSpPr/>
      </dsp:nvSpPr>
      <dsp:spPr>
        <a:xfrm>
          <a:off x="58825" y="2449510"/>
          <a:ext cx="480006" cy="48000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37276-8251-439F-8825-34530F25D88B}">
      <dsp:nvSpPr>
        <dsp:cNvPr id="0" name=""/>
        <dsp:cNvSpPr/>
      </dsp:nvSpPr>
      <dsp:spPr>
        <a:xfrm rot="10800000">
          <a:off x="177436" y="3100004"/>
          <a:ext cx="11477737" cy="4800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7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ведется опись имущества в целях контроля за имуществом ребенка </a:t>
          </a:r>
          <a:r>
            <a:rPr lang="ru-RU" sz="2000" b="1" kern="1200" dirty="0" smtClean="0"/>
            <a:t>– доля нарушений  50 %;</a:t>
          </a:r>
          <a:endParaRPr lang="ru-RU" sz="2000" b="1" kern="1200" dirty="0"/>
        </a:p>
      </dsp:txBody>
      <dsp:txXfrm rot="10800000">
        <a:off x="297437" y="3100004"/>
        <a:ext cx="11357736" cy="480006"/>
      </dsp:txXfrm>
    </dsp:sp>
    <dsp:sp modelId="{A2EEF3A7-C4FF-4491-864C-174A98678E24}">
      <dsp:nvSpPr>
        <dsp:cNvPr id="0" name=""/>
        <dsp:cNvSpPr/>
      </dsp:nvSpPr>
      <dsp:spPr>
        <a:xfrm>
          <a:off x="58825" y="3087058"/>
          <a:ext cx="480006" cy="48000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D9244-87E8-47FB-8ABB-38E964AAC9CA}">
      <dsp:nvSpPr>
        <dsp:cNvPr id="0" name=""/>
        <dsp:cNvSpPr/>
      </dsp:nvSpPr>
      <dsp:spPr>
        <a:xfrm rot="10800000">
          <a:off x="204701" y="3723296"/>
          <a:ext cx="11423207" cy="4800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7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Нарушения в Разделе «Доходы подопечного» - </a:t>
          </a:r>
          <a:r>
            <a:rPr lang="ru-RU" sz="2000" b="1" kern="1200" dirty="0" smtClean="0"/>
            <a:t>доля нарушений 60%;</a:t>
          </a:r>
          <a:endParaRPr lang="ru-RU" sz="2000" b="1" kern="1200" dirty="0"/>
        </a:p>
      </dsp:txBody>
      <dsp:txXfrm rot="10800000">
        <a:off x="324702" y="3723296"/>
        <a:ext cx="11303206" cy="480006"/>
      </dsp:txXfrm>
    </dsp:sp>
    <dsp:sp modelId="{8CA80554-BD3D-47DE-A997-54E7483C7489}">
      <dsp:nvSpPr>
        <dsp:cNvPr id="0" name=""/>
        <dsp:cNvSpPr/>
      </dsp:nvSpPr>
      <dsp:spPr>
        <a:xfrm>
          <a:off x="58825" y="3741464"/>
          <a:ext cx="480006" cy="48000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8D89B-1932-4208-B61A-228A27DD157C}">
      <dsp:nvSpPr>
        <dsp:cNvPr id="0" name=""/>
        <dsp:cNvSpPr/>
      </dsp:nvSpPr>
      <dsp:spPr>
        <a:xfrm rot="10800000">
          <a:off x="218353" y="4346588"/>
          <a:ext cx="11395902" cy="4800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7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Нарушения в Разделе «Сведения о расходах» - </a:t>
          </a:r>
          <a:r>
            <a:rPr lang="ru-RU" sz="2000" b="1" kern="1200" dirty="0" smtClean="0"/>
            <a:t>доля нарушений 70 %;</a:t>
          </a:r>
          <a:endParaRPr lang="ru-RU" sz="2000" b="1" kern="1200" dirty="0"/>
        </a:p>
      </dsp:txBody>
      <dsp:txXfrm rot="10800000">
        <a:off x="338354" y="4346588"/>
        <a:ext cx="11275901" cy="480006"/>
      </dsp:txXfrm>
    </dsp:sp>
    <dsp:sp modelId="{2F5A4F0E-5480-47E5-96DD-DAC1CD074B96}">
      <dsp:nvSpPr>
        <dsp:cNvPr id="0" name=""/>
        <dsp:cNvSpPr/>
      </dsp:nvSpPr>
      <dsp:spPr>
        <a:xfrm>
          <a:off x="58825" y="4346574"/>
          <a:ext cx="480006" cy="48000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D568C-13CB-48D1-BD63-FF3FACEBB0DB}">
      <dsp:nvSpPr>
        <dsp:cNvPr id="0" name=""/>
        <dsp:cNvSpPr/>
      </dsp:nvSpPr>
      <dsp:spPr>
        <a:xfrm rot="10800000">
          <a:off x="245657" y="4969880"/>
          <a:ext cx="11341294" cy="4800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7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Отсутствуют сведения об уплате налогов на имущество – </a:t>
          </a:r>
          <a:r>
            <a:rPr lang="ru-RU" sz="2000" b="1" kern="1200" dirty="0" smtClean="0"/>
            <a:t>доля нарушений 30 %.</a:t>
          </a:r>
          <a:endParaRPr lang="ru-RU" sz="2000" b="1" kern="1200" dirty="0"/>
        </a:p>
      </dsp:txBody>
      <dsp:txXfrm rot="10800000">
        <a:off x="365658" y="4969880"/>
        <a:ext cx="11221293" cy="480006"/>
      </dsp:txXfrm>
    </dsp:sp>
    <dsp:sp modelId="{44C05BE0-462F-4751-AAEA-699BCB2C333D}">
      <dsp:nvSpPr>
        <dsp:cNvPr id="0" name=""/>
        <dsp:cNvSpPr/>
      </dsp:nvSpPr>
      <dsp:spPr>
        <a:xfrm>
          <a:off x="58825" y="4971468"/>
          <a:ext cx="480006" cy="48000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6925D-850C-42E9-B4DF-C871782E4F31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305BD-B5FF-4D53-B43B-F271ED6DB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6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E691D-8507-4463-BFB0-1DE81AEADA52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90975-1012-4054-BCE6-AA10DC9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3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1352550"/>
            <a:ext cx="6484938" cy="3648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52:notes"/>
          <p:cNvSpPr txBox="1">
            <a:spLocks noGrp="1"/>
          </p:cNvSpPr>
          <p:nvPr>
            <p:ph type="body" idx="1"/>
          </p:nvPr>
        </p:nvSpPr>
        <p:spPr>
          <a:xfrm>
            <a:off x="680879" y="5204338"/>
            <a:ext cx="5447100" cy="425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dirty="0"/>
              <a:t>	</a:t>
            </a:r>
            <a:endParaRPr dirty="0"/>
          </a:p>
        </p:txBody>
      </p:sp>
      <p:sp>
        <p:nvSpPr>
          <p:cNvPr id="1677" name="Google Shape;1677;p52:notes"/>
          <p:cNvSpPr txBox="1">
            <a:spLocks noGrp="1"/>
          </p:cNvSpPr>
          <p:nvPr>
            <p:ph type="sldNum" idx="12"/>
          </p:nvPr>
        </p:nvSpPr>
        <p:spPr>
          <a:xfrm>
            <a:off x="3856737" y="10271621"/>
            <a:ext cx="2950500" cy="54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2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59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1352550"/>
            <a:ext cx="6484938" cy="3648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52:notes"/>
          <p:cNvSpPr txBox="1">
            <a:spLocks noGrp="1"/>
          </p:cNvSpPr>
          <p:nvPr>
            <p:ph type="body" idx="1"/>
          </p:nvPr>
        </p:nvSpPr>
        <p:spPr>
          <a:xfrm>
            <a:off x="680879" y="5204338"/>
            <a:ext cx="5447100" cy="425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dirty="0"/>
              <a:t>	</a:t>
            </a:r>
            <a:endParaRPr dirty="0"/>
          </a:p>
        </p:txBody>
      </p:sp>
      <p:sp>
        <p:nvSpPr>
          <p:cNvPr id="1677" name="Google Shape;1677;p52:notes"/>
          <p:cNvSpPr txBox="1">
            <a:spLocks noGrp="1"/>
          </p:cNvSpPr>
          <p:nvPr>
            <p:ph type="sldNum" idx="12"/>
          </p:nvPr>
        </p:nvSpPr>
        <p:spPr>
          <a:xfrm>
            <a:off x="3856737" y="10271621"/>
            <a:ext cx="2950500" cy="54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</a:pPr>
              <a:t>3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3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1352550"/>
            <a:ext cx="6484938" cy="3648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52:notes"/>
          <p:cNvSpPr txBox="1">
            <a:spLocks noGrp="1"/>
          </p:cNvSpPr>
          <p:nvPr>
            <p:ph type="body" idx="1"/>
          </p:nvPr>
        </p:nvSpPr>
        <p:spPr>
          <a:xfrm>
            <a:off x="680879" y="5204338"/>
            <a:ext cx="5447100" cy="425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dirty="0"/>
              <a:t>	</a:t>
            </a:r>
            <a:endParaRPr dirty="0"/>
          </a:p>
        </p:txBody>
      </p:sp>
      <p:sp>
        <p:nvSpPr>
          <p:cNvPr id="1677" name="Google Shape;1677;p52:notes"/>
          <p:cNvSpPr txBox="1">
            <a:spLocks noGrp="1"/>
          </p:cNvSpPr>
          <p:nvPr>
            <p:ph type="sldNum" idx="12"/>
          </p:nvPr>
        </p:nvSpPr>
        <p:spPr>
          <a:xfrm>
            <a:off x="3856737" y="10271621"/>
            <a:ext cx="2950500" cy="54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</a:pPr>
              <a:t>4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3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1352550"/>
            <a:ext cx="6484938" cy="3648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52:notes"/>
          <p:cNvSpPr txBox="1">
            <a:spLocks noGrp="1"/>
          </p:cNvSpPr>
          <p:nvPr>
            <p:ph type="body" idx="1"/>
          </p:nvPr>
        </p:nvSpPr>
        <p:spPr>
          <a:xfrm>
            <a:off x="680879" y="5204338"/>
            <a:ext cx="5447100" cy="425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dirty="0"/>
              <a:t>	</a:t>
            </a:r>
            <a:endParaRPr dirty="0"/>
          </a:p>
        </p:txBody>
      </p:sp>
      <p:sp>
        <p:nvSpPr>
          <p:cNvPr id="1677" name="Google Shape;1677;p52:notes"/>
          <p:cNvSpPr txBox="1">
            <a:spLocks noGrp="1"/>
          </p:cNvSpPr>
          <p:nvPr>
            <p:ph type="sldNum" idx="12"/>
          </p:nvPr>
        </p:nvSpPr>
        <p:spPr>
          <a:xfrm>
            <a:off x="3856737" y="10271621"/>
            <a:ext cx="2950500" cy="54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</a:pPr>
              <a:t>5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3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90975-1012-4054-BCE6-AA10DC9F951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64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939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905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0680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27534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12782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4147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4793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91358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031967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132839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1" name="Google Shape;22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9833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249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8" name="Google Shape;22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271156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9771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012210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9"/>
          <p:cNvSpPr txBox="1">
            <a:spLocks noGrp="1"/>
          </p:cNvSpPr>
          <p:nvPr>
            <p:ph type="ctrTitle"/>
          </p:nvPr>
        </p:nvSpPr>
        <p:spPr>
          <a:xfrm>
            <a:off x="914400" y="2125982"/>
            <a:ext cx="1036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1828800" y="3840482"/>
            <a:ext cx="8534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9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9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9"/>
          <p:cNvSpPr txBox="1">
            <a:spLocks noGrp="1"/>
          </p:cNvSpPr>
          <p:nvPr>
            <p:ph type="sldNum" idx="12"/>
          </p:nvPr>
        </p:nvSpPr>
        <p:spPr>
          <a:xfrm>
            <a:off x="8778240" y="6377942"/>
            <a:ext cx="2804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67320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723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538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36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3963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160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325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124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858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AD20-9F35-436B-BC8E-E2EB9F58F6A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3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59" name="Google Shape;1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60" name="Google Shape;1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1759189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consultant.ru/document/cons_doc_LAW_898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consultant.ru/document/cons_doc_LAW_88016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hyperlink" Target="http://www.consultant.ru/document/cons_doc_LAW_388534/43995aca99eddad9a88ea6e9e177fe85b82ef41e/#dst10021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157;g7e118ccf70_7_0"/>
          <p:cNvPicPr preferRelativeResize="0"/>
          <p:nvPr/>
        </p:nvPicPr>
        <p:blipFill rotWithShape="1">
          <a:blip r:embed="rId2" cstate="print">
            <a:alphaModFix amt="94000"/>
          </a:blip>
          <a:srcRect t="14423" b="1521"/>
          <a:stretch/>
        </p:blipFill>
        <p:spPr>
          <a:xfrm>
            <a:off x="4350" y="0"/>
            <a:ext cx="121911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58;g7e118ccf70_7_0"/>
          <p:cNvSpPr/>
          <p:nvPr/>
        </p:nvSpPr>
        <p:spPr>
          <a:xfrm>
            <a:off x="-6101" y="0"/>
            <a:ext cx="12207726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ru-RU" sz="1400" dirty="0"/>
          </a:p>
        </p:txBody>
      </p:sp>
      <p:sp>
        <p:nvSpPr>
          <p:cNvPr id="13" name="Google Shape;1158;g7e118ccf70_7_0"/>
          <p:cNvSpPr/>
          <p:nvPr/>
        </p:nvSpPr>
        <p:spPr>
          <a:xfrm>
            <a:off x="-6101" y="-17641"/>
            <a:ext cx="12201625" cy="997407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4350" y="-85993"/>
            <a:ext cx="1092651" cy="103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035909" y="127119"/>
            <a:ext cx="41237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  <a:t>МИНИСТЕРСТВО ОБРАЗОВАНИЯ </a:t>
            </a:r>
            <a:b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</a:br>
            <a: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  <a:t>И НАУКИ АЛТАЙСКОГО КРАЯ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101" y="6431624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Google Shape;258;p52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035909" y="1006392"/>
            <a:ext cx="3794337" cy="2890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59988" y="3742006"/>
            <a:ext cx="9129932" cy="15755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1E4E79"/>
                </a:solidFill>
                <a:latin typeface="Roboto Thin"/>
                <a:ea typeface="Roboto Thin"/>
                <a:cs typeface="Roboto Thin"/>
                <a:sym typeface="Roboto Thin"/>
              </a:rPr>
              <a:t/>
            </a:r>
            <a:br>
              <a:rPr lang="ru-RU" sz="3200" b="1" dirty="0" smtClean="0">
                <a:solidFill>
                  <a:srgbClr val="1E4E79"/>
                </a:solidFill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ru-RU" sz="3200" b="1" dirty="0">
                <a:solidFill>
                  <a:srgbClr val="1E4E79"/>
                </a:solidFill>
                <a:latin typeface="Roboto Thin"/>
                <a:ea typeface="Roboto Thin"/>
                <a:cs typeface="Roboto Thin"/>
                <a:sym typeface="Roboto Thin"/>
              </a:rPr>
              <a:t>В</a:t>
            </a:r>
            <a:r>
              <a:rPr lang="ru-RU" sz="3200" b="1" dirty="0" smtClean="0">
                <a:solidFill>
                  <a:srgbClr val="1E4E79"/>
                </a:solidFill>
                <a:latin typeface="Roboto Thin"/>
                <a:ea typeface="Roboto Thin"/>
                <a:cs typeface="Roboto Thin"/>
                <a:sym typeface="Roboto Thin"/>
              </a:rPr>
              <a:t>ыявление и устройство детей-сирот и детей, оставшихся без попечения родителей, </a:t>
            </a:r>
            <a:br>
              <a:rPr lang="ru-RU" sz="3200" b="1" dirty="0" smtClean="0">
                <a:solidFill>
                  <a:srgbClr val="1E4E79"/>
                </a:solidFill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ru-RU" sz="3200" b="1" dirty="0" smtClean="0">
                <a:solidFill>
                  <a:srgbClr val="1E4E79"/>
                </a:solidFill>
                <a:latin typeface="Roboto Thin"/>
                <a:ea typeface="Roboto Thin"/>
                <a:cs typeface="Roboto Thin"/>
                <a:sym typeface="Roboto Thin"/>
              </a:rPr>
              <a:t>контроль за их положением</a:t>
            </a:r>
            <a:endParaRPr lang="ru-RU" sz="3200" b="1" dirty="0">
              <a:solidFill>
                <a:srgbClr val="1E4E7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741203" y="6464358"/>
            <a:ext cx="2713117" cy="389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22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.09.2022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5033159" y="5403102"/>
            <a:ext cx="70064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ru-RU" altLang="ru-RU" dirty="0" smtClean="0">
                <a:solidFill>
                  <a:srgbClr val="004D86"/>
                </a:solidFill>
                <a:latin typeface="Roboto"/>
                <a:ea typeface="Roboto"/>
                <a:cs typeface="Roboto"/>
              </a:rPr>
              <a:t>Руководитель Регионального ресурсного центра </a:t>
            </a:r>
          </a:p>
          <a:p>
            <a:pPr algn="r" eaLnBrk="1" hangingPunct="1"/>
            <a:r>
              <a:rPr lang="ru-RU" altLang="ru-RU" dirty="0" smtClean="0">
                <a:solidFill>
                  <a:srgbClr val="004D86"/>
                </a:solidFill>
                <a:latin typeface="Roboto"/>
                <a:ea typeface="Roboto"/>
                <a:cs typeface="Roboto"/>
              </a:rPr>
              <a:t>«Опека и попечительство»</a:t>
            </a:r>
            <a:endParaRPr lang="ru-RU" altLang="ru-RU" dirty="0">
              <a:solidFill>
                <a:srgbClr val="004D86"/>
              </a:solidFill>
              <a:latin typeface="Roboto"/>
              <a:ea typeface="Roboto"/>
              <a:cs typeface="Roboto"/>
            </a:endParaRPr>
          </a:p>
          <a:p>
            <a:pPr algn="r" eaLnBrk="1" hangingPunct="1"/>
            <a:r>
              <a:rPr lang="ru-RU" altLang="ru-RU" dirty="0" smtClean="0">
                <a:solidFill>
                  <a:srgbClr val="004D86"/>
                </a:solidFill>
                <a:latin typeface="Roboto"/>
                <a:ea typeface="Roboto"/>
                <a:cs typeface="Roboto"/>
              </a:rPr>
              <a:t>Н.Л. Румянцева </a:t>
            </a:r>
            <a:endParaRPr lang="ru-RU" altLang="ru-RU" dirty="0">
              <a:solidFill>
                <a:srgbClr val="004D86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4999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157;g7e118ccf70_7_0"/>
          <p:cNvPicPr preferRelativeResize="0"/>
          <p:nvPr/>
        </p:nvPicPr>
        <p:blipFill rotWithShape="1">
          <a:blip r:embed="rId2" cstate="print">
            <a:alphaModFix amt="94000"/>
          </a:blip>
          <a:srcRect t="14423" b="1521"/>
          <a:stretch/>
        </p:blipFill>
        <p:spPr>
          <a:xfrm>
            <a:off x="4350" y="0"/>
            <a:ext cx="121911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58;g7e118ccf70_7_0"/>
          <p:cNvSpPr/>
          <p:nvPr/>
        </p:nvSpPr>
        <p:spPr>
          <a:xfrm>
            <a:off x="-21827" y="127119"/>
            <a:ext cx="12207726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158;g7e118ccf70_7_0"/>
          <p:cNvSpPr/>
          <p:nvPr/>
        </p:nvSpPr>
        <p:spPr>
          <a:xfrm>
            <a:off x="-6101" y="-17641"/>
            <a:ext cx="12201625" cy="997407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4350" y="-85993"/>
            <a:ext cx="1092651" cy="103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035909" y="127119"/>
            <a:ext cx="41237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  <a:t>МИНИСТЕРСТВО ОБРАЗОВАНИЯ </a:t>
            </a:r>
            <a:b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</a:br>
            <a: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  <a:t>И НАУКИ АЛТАЙСКОГО КРАЯ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101" y="6431624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Google Shape;258;p52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035909" y="1006392"/>
            <a:ext cx="3794337" cy="2890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65619" y="4331438"/>
            <a:ext cx="7632833" cy="113594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3A3838"/>
                </a:solidFill>
                <a:latin typeface="Roboto Thin"/>
                <a:ea typeface="Roboto Thin"/>
                <a:cs typeface="Roboto Thin"/>
                <a:sym typeface="Roboto Thin"/>
              </a:rPr>
              <a:t>Спасибо за внимание!</a:t>
            </a:r>
            <a:r>
              <a:rPr lang="ru-RU" sz="4800" dirty="0">
                <a:solidFill>
                  <a:srgbClr val="3A3838"/>
                </a:solidFill>
                <a:latin typeface="Roboto Thin"/>
                <a:ea typeface="Roboto Thin"/>
                <a:cs typeface="Roboto Thin"/>
                <a:sym typeface="Roboto Thin"/>
              </a:rPr>
              <a:t/>
            </a:r>
            <a:br>
              <a:rPr lang="ru-RU" sz="4800" dirty="0">
                <a:solidFill>
                  <a:srgbClr val="3A3838"/>
                </a:solidFill>
                <a:latin typeface="Roboto Thin"/>
                <a:ea typeface="Roboto Thin"/>
                <a:cs typeface="Roboto Thin"/>
                <a:sym typeface="Roboto Thin"/>
              </a:rPr>
            </a:br>
            <a:endParaRPr lang="ru-RU" sz="4800" dirty="0"/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741203" y="6464358"/>
            <a:ext cx="2713117" cy="389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25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1069" y="1125905"/>
            <a:ext cx="11791665" cy="5411373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2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725"/>
            <a:ext cx="12192000" cy="10859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4625" algn="ctr">
              <a:buClr>
                <a:srgbClr val="000000"/>
              </a:buClr>
              <a:buSzPts val="1400"/>
              <a:buFont typeface="Arial"/>
              <a:buNone/>
            </a:pPr>
            <a:r>
              <a:rPr lang="ru-RU" sz="2800" b="1" kern="0" dirty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Arial"/>
              </a:rPr>
              <a:t>Выявление и семейное устройство детей–сирот и детей, </a:t>
            </a: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ru-RU" sz="2800" b="1" kern="0" dirty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Arial"/>
              </a:rPr>
              <a:t>оставшихся без попечения родителей </a:t>
            </a:r>
            <a:endParaRPr sz="2800" b="1" kern="0" dirty="0">
              <a:solidFill>
                <a:srgbClr val="1E4E79"/>
              </a:solidFill>
              <a:latin typeface="Roboto Thin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684" name="Google Shape;1684;p103"/>
          <p:cNvSpPr txBox="1"/>
          <p:nvPr/>
        </p:nvSpPr>
        <p:spPr>
          <a:xfrm>
            <a:off x="576695" y="1141935"/>
            <a:ext cx="114510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endParaRPr sz="3200" kern="0" dirty="0">
              <a:solidFill>
                <a:schemeClr val="bg2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36030" y="317737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05949337"/>
              </p:ext>
            </p:extLst>
          </p:nvPr>
        </p:nvGraphicFramePr>
        <p:xfrm>
          <a:off x="8870868" y="1543792"/>
          <a:ext cx="3166753" cy="484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2" y="1506070"/>
          <a:ext cx="2291936" cy="503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256312" y="1932913"/>
          <a:ext cx="6234546" cy="458533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055412"/>
                <a:gridCol w="726378"/>
                <a:gridCol w="726378"/>
                <a:gridCol w="726378"/>
              </a:tblGrid>
              <a:tr h="192230">
                <a:tc>
                  <a:txBody>
                    <a:bodyPr/>
                    <a:lstStyle/>
                    <a:p>
                      <a:pPr indent="54038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1E4E7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2019</a:t>
                      </a:r>
                      <a:endParaRPr lang="ru-RU" sz="1400" b="0" i="0" u="none" strike="noStrike" cap="none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</a:rPr>
                        <a:t>2020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j-lt"/>
                        </a:rPr>
                        <a:t>2021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165" marR="50165" marT="9525" marB="0" anchor="ctr"/>
                </a:tc>
              </a:tr>
              <a:tr h="37412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baseline="0" dirty="0" smtClean="0">
                          <a:solidFill>
                            <a:srgbClr val="1E4E79"/>
                          </a:solidFill>
                          <a:latin typeface="+mj-lt"/>
                          <a:ea typeface="Times New Roman"/>
                          <a:cs typeface="Times New Roman" pitchFamily="18" charset="0"/>
                          <a:sym typeface="Arial"/>
                        </a:rPr>
                        <a:t>Численность выявленных детей-сирот и детей, оставшихся без попечения родителей, из них: </a:t>
                      </a:r>
                      <a:endParaRPr lang="ru-RU" sz="1400" b="1" i="0" u="none" strike="noStrike" cap="none" baseline="0" dirty="0">
                        <a:solidFill>
                          <a:srgbClr val="1E4E79"/>
                        </a:solidFill>
                        <a:latin typeface="+mj-lt"/>
                        <a:ea typeface="Times New Roman"/>
                        <a:cs typeface="Times New Roman" pitchFamily="18" charset="0"/>
                        <a:sym typeface="Arial"/>
                      </a:endParaRP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877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789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977</a:t>
                      </a:r>
                      <a:endParaRPr lang="ru-RU" sz="1400" b="1" dirty="0">
                        <a:solidFill>
                          <a:srgbClr val="1E4E79"/>
                        </a:solidFill>
                        <a:latin typeface="+mj-lt"/>
                      </a:endParaRPr>
                    </a:p>
                  </a:txBody>
                  <a:tcPr marL="50165" marR="50165" marT="9525" marB="0" anchor="ctr"/>
                </a:tc>
              </a:tr>
              <a:tr h="19223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baseline="0" dirty="0">
                          <a:solidFill>
                            <a:srgbClr val="1E4E79"/>
                          </a:solidFill>
                          <a:latin typeface="+mj-lt"/>
                          <a:ea typeface="Times New Roman"/>
                          <a:cs typeface="Times New Roman" pitchFamily="18" charset="0"/>
                          <a:sym typeface="Arial"/>
                        </a:rPr>
                        <a:t>сироты:</a:t>
                      </a:r>
                    </a:p>
                  </a:txBody>
                  <a:tcPr marL="50165" marR="5016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234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233</a:t>
                      </a: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328</a:t>
                      </a:r>
                      <a:endParaRPr lang="ru-RU" sz="1400" b="1" dirty="0">
                        <a:solidFill>
                          <a:srgbClr val="1E4E79"/>
                        </a:solidFill>
                        <a:latin typeface="+mj-lt"/>
                      </a:endParaRPr>
                    </a:p>
                  </a:txBody>
                  <a:tcPr marL="50165" marR="50165" marT="9525" marB="0" anchor="ctr"/>
                </a:tc>
              </a:tr>
              <a:tr h="19223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baseline="0" dirty="0">
                          <a:solidFill>
                            <a:srgbClr val="1E4E79"/>
                          </a:solidFill>
                          <a:latin typeface="+mj-lt"/>
                          <a:ea typeface="Times New Roman"/>
                          <a:cs typeface="Times New Roman" pitchFamily="18" charset="0"/>
                          <a:sym typeface="Arial"/>
                        </a:rPr>
                        <a:t>остались без попечения родителей,  из них в связи с:</a:t>
                      </a:r>
                    </a:p>
                  </a:txBody>
                  <a:tcPr marL="50165" marR="5016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643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556</a:t>
                      </a: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649</a:t>
                      </a:r>
                      <a:endParaRPr lang="ru-RU" sz="1400" b="1" dirty="0">
                        <a:solidFill>
                          <a:srgbClr val="1E4E7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165" marR="50165" marT="9525" marB="0" anchor="ctr"/>
                </a:tc>
              </a:tr>
              <a:tr h="374124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baseline="0" dirty="0">
                          <a:solidFill>
                            <a:srgbClr val="1E4E79"/>
                          </a:solidFill>
                          <a:latin typeface="+mj-lt"/>
                          <a:ea typeface="Times New Roman"/>
                          <a:cs typeface="Times New Roman" pitchFamily="18" charset="0"/>
                          <a:sym typeface="Arial"/>
                        </a:rPr>
                        <a:t>лишением (ограничением) обоих/ единственного родителя родительских прав</a:t>
                      </a:r>
                    </a:p>
                  </a:txBody>
                  <a:tcPr marL="50165" marR="5016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288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251</a:t>
                      </a: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j-lt"/>
                        </a:rPr>
                        <a:t>295</a:t>
                      </a:r>
                      <a:endParaRPr lang="ru-RU" sz="1400" b="1" dirty="0">
                        <a:solidFill>
                          <a:srgbClr val="1E4E7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165" marR="50165" marT="9525" marB="0" anchor="ctr"/>
                </a:tc>
              </a:tr>
              <a:tr h="374124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baseline="0" dirty="0">
                          <a:solidFill>
                            <a:srgbClr val="1E4E79"/>
                          </a:solidFill>
                          <a:latin typeface="+mj-lt"/>
                          <a:ea typeface="Times New Roman"/>
                          <a:cs typeface="Times New Roman" pitchFamily="18" charset="0"/>
                          <a:sym typeface="Arial"/>
                        </a:rPr>
                        <a:t>отобранием при непосредственной угрозе жизни ребенка или здоровью</a:t>
                      </a:r>
                    </a:p>
                  </a:txBody>
                  <a:tcPr marL="50165" marR="5016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76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75</a:t>
                      </a: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j-lt"/>
                        </a:rPr>
                        <a:t>78</a:t>
                      </a:r>
                      <a:endParaRPr lang="ru-RU" sz="1400" b="1" dirty="0">
                        <a:solidFill>
                          <a:srgbClr val="1E4E7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165" marR="50165" marT="9525" marB="0" anchor="ctr"/>
                </a:tc>
              </a:tr>
              <a:tr h="374124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baseline="0" dirty="0">
                          <a:solidFill>
                            <a:srgbClr val="1E4E79"/>
                          </a:solidFill>
                          <a:latin typeface="+mj-lt"/>
                          <a:ea typeface="Times New Roman"/>
                          <a:cs typeface="Times New Roman" pitchFamily="18" charset="0"/>
                          <a:sym typeface="Arial"/>
                        </a:rPr>
                        <a:t>доставлением по акту полиции о подкинутом или заблудившемся</a:t>
                      </a:r>
                    </a:p>
                  </a:txBody>
                  <a:tcPr marL="50165" marR="5016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68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50</a:t>
                      </a: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j-lt"/>
                        </a:rPr>
                        <a:t>73</a:t>
                      </a:r>
                      <a:endParaRPr lang="ru-RU" sz="1400" b="1" dirty="0">
                        <a:solidFill>
                          <a:srgbClr val="1E4E7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165" marR="50165" marT="9525" marB="0" anchor="ctr"/>
                </a:tc>
              </a:tr>
              <a:tr h="19223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baseline="0" dirty="0">
                          <a:solidFill>
                            <a:srgbClr val="1E4E79"/>
                          </a:solidFill>
                          <a:latin typeface="+mj-lt"/>
                          <a:ea typeface="Times New Roman"/>
                          <a:cs typeface="Times New Roman" pitchFamily="18" charset="0"/>
                          <a:sym typeface="Arial"/>
                        </a:rPr>
                        <a:t>оставлением в медицинских, иных организациях</a:t>
                      </a:r>
                    </a:p>
                  </a:txBody>
                  <a:tcPr marL="50165" marR="5016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61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64</a:t>
                      </a: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j-lt"/>
                        </a:rPr>
                        <a:t>57</a:t>
                      </a:r>
                      <a:endParaRPr lang="ru-RU" sz="1400" b="1" dirty="0">
                        <a:solidFill>
                          <a:srgbClr val="1E4E7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165" marR="50165" marT="9525" marB="0" anchor="ctr"/>
                </a:tc>
              </a:tr>
              <a:tr h="374124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baseline="0" dirty="0">
                          <a:solidFill>
                            <a:srgbClr val="1E4E79"/>
                          </a:solidFill>
                          <a:latin typeface="+mj-lt"/>
                          <a:ea typeface="Times New Roman"/>
                          <a:cs typeface="Times New Roman" pitchFamily="18" charset="0"/>
                          <a:sym typeface="Arial"/>
                        </a:rPr>
                        <a:t>нахождением родителей под стражей или отбыванием наказания в виде лишения свободы</a:t>
                      </a:r>
                    </a:p>
                  </a:txBody>
                  <a:tcPr marL="50165" marR="5016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75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84</a:t>
                      </a: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91</a:t>
                      </a:r>
                      <a:endParaRPr lang="ru-RU" sz="1400" b="1" dirty="0">
                        <a:solidFill>
                          <a:srgbClr val="1E4E7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165" marR="50165" marT="9525" marB="0" anchor="ctr"/>
                </a:tc>
              </a:tr>
              <a:tr h="19223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baseline="0" dirty="0">
                          <a:solidFill>
                            <a:srgbClr val="1E4E79"/>
                          </a:solidFill>
                          <a:latin typeface="+mj-lt"/>
                          <a:ea typeface="Times New Roman"/>
                          <a:cs typeface="Times New Roman" pitchFamily="18" charset="0"/>
                          <a:sym typeface="Arial"/>
                        </a:rPr>
                        <a:t>согласием на усыновление (удочерение)</a:t>
                      </a:r>
                    </a:p>
                  </a:txBody>
                  <a:tcPr marL="50165" marR="5016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18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16</a:t>
                      </a:r>
                      <a:endParaRPr lang="ru-RU" sz="1400" b="1" dirty="0">
                        <a:solidFill>
                          <a:srgbClr val="1E4E7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165" marR="50165" marT="9525" marB="0" anchor="ctr"/>
                </a:tc>
              </a:tr>
              <a:tr h="19223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baseline="0" dirty="0">
                          <a:solidFill>
                            <a:srgbClr val="1E4E79"/>
                          </a:solidFill>
                          <a:latin typeface="+mj-lt"/>
                          <a:ea typeface="Times New Roman"/>
                          <a:cs typeface="Times New Roman" pitchFamily="18" charset="0"/>
                          <a:sym typeface="Arial"/>
                        </a:rPr>
                        <a:t>иное </a:t>
                      </a:r>
                      <a:r>
                        <a:rPr lang="ru-RU" sz="1400" b="1" i="0" u="none" strike="noStrike" cap="none" baseline="0" dirty="0" smtClean="0">
                          <a:solidFill>
                            <a:srgbClr val="1E4E79"/>
                          </a:solidFill>
                          <a:latin typeface="+mj-lt"/>
                          <a:ea typeface="Times New Roman"/>
                          <a:cs typeface="Times New Roman" pitchFamily="18" charset="0"/>
                          <a:sym typeface="Arial"/>
                        </a:rPr>
                        <a:t>(в т.ч. Розыск)</a:t>
                      </a:r>
                      <a:endParaRPr lang="ru-RU" sz="1400" b="1" i="0" u="none" strike="noStrike" cap="none" baseline="0" dirty="0">
                        <a:solidFill>
                          <a:srgbClr val="1E4E79"/>
                        </a:solidFill>
                        <a:latin typeface="+mj-lt"/>
                        <a:ea typeface="Times New Roman"/>
                        <a:cs typeface="Times New Roman" pitchFamily="18" charset="0"/>
                        <a:sym typeface="Arial"/>
                      </a:endParaRPr>
                    </a:p>
                  </a:txBody>
                  <a:tcPr marL="50165" marR="5016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57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23</a:t>
                      </a:r>
                    </a:p>
                  </a:txBody>
                  <a:tcPr marL="50165" marR="5016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39</a:t>
                      </a:r>
                      <a:endParaRPr lang="ru-RU" sz="1400" b="1" dirty="0">
                        <a:solidFill>
                          <a:srgbClr val="1E4E7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165" marR="50165" marT="9525" marB="0" anchor="ctr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458191" y="1531917"/>
            <a:ext cx="5961413" cy="3325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Причины отсутствия родительского попечения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8304811" y="2384959"/>
            <a:ext cx="290945" cy="26125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8577943" y="2764971"/>
            <a:ext cx="290945" cy="26125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0800000">
            <a:off x="8281060" y="3144981"/>
            <a:ext cx="290945" cy="26125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0800000">
            <a:off x="8577943" y="3703121"/>
            <a:ext cx="290945" cy="26125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8281060" y="4190008"/>
            <a:ext cx="290945" cy="26125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8589818" y="4605644"/>
            <a:ext cx="290945" cy="26125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253351" y="5106390"/>
            <a:ext cx="237507" cy="24542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0800000">
            <a:off x="8575964" y="5589317"/>
            <a:ext cx="290945" cy="26125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0800000">
            <a:off x="8279082" y="6052454"/>
            <a:ext cx="290945" cy="26125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0800000">
            <a:off x="8670967" y="6289962"/>
            <a:ext cx="290945" cy="26125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72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236030" y="1125905"/>
            <a:ext cx="11791665" cy="5411373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2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35862" y="399018"/>
            <a:ext cx="12192000" cy="7215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103"/>
          <p:cNvSpPr txBox="1"/>
          <p:nvPr/>
        </p:nvSpPr>
        <p:spPr>
          <a:xfrm>
            <a:off x="1168105" y="417671"/>
            <a:ext cx="10851772" cy="55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000" b="1" kern="0" dirty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Roboto"/>
              </a:rPr>
              <a:t>Устройство</a:t>
            </a:r>
            <a:r>
              <a:rPr lang="ru-RU" sz="2000" b="1" kern="0" dirty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Roboto"/>
              </a:rPr>
              <a:t> </a:t>
            </a:r>
            <a:r>
              <a:rPr lang="ru-RU" sz="2000" b="1" kern="0" dirty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Roboto"/>
              </a:rPr>
              <a:t>выявленных  детей в семьи граждан </a:t>
            </a:r>
            <a:endParaRPr lang="ru-RU" sz="2000" b="1" kern="0" dirty="0">
              <a:solidFill>
                <a:srgbClr val="1E4E79"/>
              </a:solidFill>
              <a:latin typeface="Roboto Thin"/>
              <a:ea typeface="Arial"/>
              <a:cs typeface="Times New Roman" pitchFamily="18" charset="0"/>
              <a:sym typeface="Roboto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36030" y="317737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4711" y="6293224"/>
            <a:ext cx="8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40771" y="5238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276" y="1165589"/>
            <a:ext cx="11361424" cy="14664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hlinkClick r:id="rId4"/>
            </a:endParaRPr>
          </a:p>
          <a:p>
            <a:pPr algn="ctr"/>
            <a:r>
              <a:rPr lang="ru-RU" sz="1200" dirty="0" smtClean="0">
                <a:hlinkClick r:id="rId4"/>
              </a:rPr>
              <a:t>"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4"/>
              </a:rPr>
              <a:t>Семейный кодекс Российской Федерации" от 29.12.1995 N 223-ФЗ (ред. от 04.08.2022) (с изм. и доп., вступ. в силу с 01.09.2022)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Статья 145. Установление опеки или попечительства над детьми, оставшимися без попечения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родителей</a:t>
            </a:r>
          </a:p>
          <a:p>
            <a:pPr algn="ctr"/>
            <a:endParaRPr lang="ru-RU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Федеральный закон "Об опеке и попечительстве" от 24.04.2008 N 48-ФЗ (последняя редакция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 СТ. 12 Предварительная опека и попечительство </a:t>
            </a:r>
          </a:p>
          <a:p>
            <a:pPr algn="ctr"/>
            <a:endParaRPr lang="ru-RU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Постановление Правительства РФ от 18.05.2009 N 423 (ред. от 10.02.2020) "Об отдельных вопросах осуществления опеки и попечительства в отношении несовершеннолетних граждан</a:t>
            </a:r>
            <a:r>
              <a:rPr lang="ru-RU" sz="1200" dirty="0"/>
              <a:t>"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0117" y="3149919"/>
            <a:ext cx="11316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607640"/>
              </p:ext>
            </p:extLst>
          </p:nvPr>
        </p:nvGraphicFramePr>
        <p:xfrm>
          <a:off x="236030" y="2734962"/>
          <a:ext cx="11700596" cy="4459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4776"/>
                <a:gridCol w="1750554"/>
                <a:gridCol w="5849748"/>
                <a:gridCol w="2955518"/>
              </a:tblGrid>
              <a:tr h="477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Форма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97" marR="32297" marT="32297" marB="322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Порядок оформления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97" marR="32297" marT="32297" marB="322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Статус ребенка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97" marR="32297" marT="32297" marB="322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Участие государства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97" marR="32297" marT="32297" marB="32297"/>
                </a:tc>
              </a:tr>
              <a:tr h="984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Усыновление (удочерение)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97" marR="32297" marT="32297" marB="322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Утверждается решением суда по месту нахождения ребенка.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97" marR="32297" marT="32297" marB="322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Ребенок становится полноправным членом семьи. Усыновитель может присвоить ребёнку свою фамилию, поменять имя, отчество, дату и место рождения. Усыновить сироту может супружеская пара, а может и одинокий человек. Усыновление происходит по решению суда, поэтому сам процесс усыновления – достаточно </a:t>
                      </a:r>
                      <a:r>
                        <a:rPr lang="ru-RU" sz="800" dirty="0" err="1">
                          <a:effectLst/>
                        </a:rPr>
                        <a:t>продолжительный.Усыновлению</a:t>
                      </a:r>
                      <a:r>
                        <a:rPr lang="ru-RU" sz="800" dirty="0">
                          <a:effectLst/>
                        </a:rPr>
                        <a:t> подлежит не каждый ребенок-сирота.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97" marR="32297" marT="32297" marB="322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Тайна усыновления охраняется законом.В случае усыновления ребенка-инвалида, ребенка в возрасте старше семи лет, а также детей, являющихся братьями и (или) сестрами, выплачивается пособие в размере  100 000 рублей на каждого такого ребенка.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97" marR="32297" marT="32297" marB="32297"/>
                </a:tc>
              </a:tr>
              <a:tr h="144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Опека (попечительство)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97" marR="32297" marT="32297" marB="322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Устанавливается решением органа опеки и попечительства по месту нахождения ребенка.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97" marR="32297" marT="32297" marB="322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Взять под опеку можно ребенка, которому еще не исполнилось 14 лет. Попечение – это забота о подростках от 14 до 18 </a:t>
                      </a:r>
                      <a:r>
                        <a:rPr lang="ru-RU" sz="800" dirty="0" err="1">
                          <a:effectLst/>
                        </a:rPr>
                        <a:t>лет.Опекун</a:t>
                      </a:r>
                      <a:r>
                        <a:rPr lang="ru-RU" sz="800" dirty="0">
                          <a:effectLst/>
                        </a:rPr>
                        <a:t> (попечитель) имеет практически все права родителя в вопросах воспитания, обучения, содержания ребёнка и несет полную ответственность за ребенка, однако формально права опекуна (попечителя) отличаются от </a:t>
                      </a:r>
                      <a:r>
                        <a:rPr lang="ru-RU" sz="800" dirty="0" err="1">
                          <a:effectLst/>
                        </a:rPr>
                        <a:t>родительских:подопечный</a:t>
                      </a:r>
                      <a:r>
                        <a:rPr lang="ru-RU" sz="800" dirty="0">
                          <a:effectLst/>
                        </a:rPr>
                        <a:t> ребенок может быть возвращен родителям, опекун (попечитель) не вправе присвоить ребёнку свою фамилию, поменять имя, отчество, дату и место </a:t>
                      </a:r>
                      <a:r>
                        <a:rPr lang="ru-RU" sz="800" dirty="0" err="1">
                          <a:effectLst/>
                        </a:rPr>
                        <a:t>рождения.Опекун</a:t>
                      </a:r>
                      <a:r>
                        <a:rPr lang="ru-RU" sz="800" dirty="0">
                          <a:effectLst/>
                        </a:rPr>
                        <a:t> осуществляет контроль за сохранением и использованием имеющегося у несовершеннолетнего ребенка движимого и недвижимого имущества, но сам не имеет права распоряжаться этим имуществом. Если у сироты нет собственного жилья, по достижении им совершеннолетия, государство обязано предоставить ему бесплатное </a:t>
                      </a:r>
                      <a:r>
                        <a:rPr lang="ru-RU" sz="800" dirty="0" err="1">
                          <a:effectLst/>
                        </a:rPr>
                        <a:t>жилье.К</a:t>
                      </a:r>
                      <a:r>
                        <a:rPr lang="ru-RU" sz="800" dirty="0">
                          <a:effectLst/>
                        </a:rPr>
                        <a:t> кандидатам в опекуны предъявляются менее жесткие требования, чем к кандидатам в усыновители.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97" marR="32297" marT="32297" marB="322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Труд опекуна не оплачивается, однако опекун получает ежемесячные выплаты на содержание ребенка рублей. Органы опеки регулярно контролируют условия содержания, воспитания и образования ребенка.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97" marR="32297" marT="32297" marB="32297"/>
                </a:tc>
              </a:tr>
              <a:tr h="1556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Приемная семья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97" marR="32297" marT="32297" marB="322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Создается на основании договора между приемными родителями и органами опеки и попечительства по месту нахождения ребенка.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97" marR="32297" marT="32297" marB="322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Приемными родителями могут быть супруги, а также отдельные граждане, желающие принять ребенка или детей на воспитание. Лица, не состоящие в браке между собой, не могут быть приемными родителями одного и того же ребенка. Приемные родители по отношению к принятому на воспитание ребенку или детям осуществляют права и исполняют обязанности опекуна или попечителя и несут ответственность за неисполнение или ненадлежащее исполнение возложенных на них </a:t>
                      </a:r>
                      <a:r>
                        <a:rPr lang="ru-RU" sz="800" dirty="0" err="1">
                          <a:effectLst/>
                        </a:rPr>
                        <a:t>обязанностей.Количество</a:t>
                      </a:r>
                      <a:r>
                        <a:rPr lang="ru-RU" sz="800" dirty="0">
                          <a:effectLst/>
                        </a:rPr>
                        <a:t> детей в приемной семье, включая родных и усыновленных детей, не превышает, как правило, 8 </a:t>
                      </a:r>
                      <a:r>
                        <a:rPr lang="ru-RU" sz="800" dirty="0" err="1">
                          <a:effectLst/>
                        </a:rPr>
                        <a:t>человек.Приемный</a:t>
                      </a:r>
                      <a:r>
                        <a:rPr lang="ru-RU" sz="800" dirty="0">
                          <a:effectLst/>
                        </a:rPr>
                        <a:t> родитель осуществляет контроль за сохранением и использованием имеющегося у несовершеннолетнего ребенка движимого и недвижимого имущества, но сам не имеет права распоряжаться этим имуществом.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97" marR="32297" marT="32297" marB="322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800" dirty="0">
                          <a:effectLst/>
                        </a:rPr>
                        <a:t>Приемные родители получают вознаграждение за свою работу. Помимо этого, на каждого ребенка государство выплачивает денежное </a:t>
                      </a:r>
                      <a:r>
                        <a:rPr lang="ru-RU" sz="800" dirty="0" err="1">
                          <a:effectLst/>
                        </a:rPr>
                        <a:t>содержание.Размер</a:t>
                      </a:r>
                      <a:r>
                        <a:rPr lang="ru-RU" sz="800" dirty="0">
                          <a:effectLst/>
                        </a:rPr>
                        <a:t> вознаграждения, причитающегося приемным родителям, размер денежных средств на содержание каждого ребенка, а также меры социальной поддержки, предоставляемые приемной семье в зависимости от количества принятых на воспитание детей, определяются договором о приемной семье в соответствии с законами субъектов Российской </a:t>
                      </a:r>
                      <a:r>
                        <a:rPr lang="ru-RU" sz="800" dirty="0" err="1" smtClean="0">
                          <a:effectLst/>
                        </a:rPr>
                        <a:t>Федераци</a:t>
                      </a:r>
                      <a:endParaRPr lang="ru-RU" sz="800" dirty="0">
                        <a:effectLst/>
                      </a:endParaRPr>
                    </a:p>
                  </a:txBody>
                  <a:tcPr marL="32297" marR="32297" marT="32297" marB="3229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869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1069" y="1125905"/>
            <a:ext cx="11791665" cy="5411373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65902" y="435631"/>
            <a:ext cx="12192000" cy="7215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36030" y="317737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21" name="Google Shape;1684;p103"/>
          <p:cNvSpPr txBox="1"/>
          <p:nvPr/>
        </p:nvSpPr>
        <p:spPr>
          <a:xfrm>
            <a:off x="1005443" y="569629"/>
            <a:ext cx="11186557" cy="43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400" b="1" kern="0" dirty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Roboto"/>
              </a:rPr>
              <a:t>Государственные гарантии детям, утратившим попечение родителей </a:t>
            </a:r>
            <a:endParaRPr lang="ru-RU" sz="2400" b="1" kern="0" dirty="0">
              <a:solidFill>
                <a:srgbClr val="1E4E79"/>
              </a:solidFill>
              <a:latin typeface="Roboto Thin"/>
              <a:ea typeface="Arial"/>
              <a:cs typeface="Times New Roman" pitchFamily="18" charset="0"/>
              <a:sym typeface="Roboto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946601"/>
              </p:ext>
            </p:extLst>
          </p:nvPr>
        </p:nvGraphicFramePr>
        <p:xfrm>
          <a:off x="5093813" y="1454752"/>
          <a:ext cx="6932102" cy="197754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714963"/>
                <a:gridCol w="1073305"/>
                <a:gridCol w="1071917"/>
                <a:gridCol w="1071917"/>
              </a:tblGrid>
              <a:tr h="377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b="1" dirty="0" smtClean="0"/>
                        <a:t>Выплата </a:t>
                      </a:r>
                      <a:r>
                        <a:rPr lang="ru-RU" sz="1050" b="1" dirty="0" smtClean="0">
                          <a:solidFill>
                            <a:srgbClr val="C00000"/>
                          </a:solidFill>
                        </a:rPr>
                        <a:t>(! К размеру применяется Районный коэффициент)</a:t>
                      </a:r>
                      <a:endParaRPr lang="ru-RU" sz="105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b="1" dirty="0"/>
                        <a:t>2020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b="1" dirty="0"/>
                        <a:t>2021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b="1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2022</a:t>
                      </a:r>
                      <a:endParaRPr lang="ru-RU" sz="105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  <a:tr h="301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dirty="0"/>
                        <a:t>Размеры минимальных ежемесячных выплат в субъекте российской федерации на содержание одного ребенка, находящегося на воспитании в приемной семье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dirty="0" smtClean="0"/>
                        <a:t>10203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dirty="0"/>
                        <a:t>10611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11623</a:t>
                      </a:r>
                      <a:endParaRPr lang="ru-RU" sz="105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  <a:tr h="311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dirty="0"/>
                        <a:t>Размер минимальных ежемесячных выплат в субъекте Российской Федерации, на содержание одного ребенка, находящегося на воспитании в семье опекуна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dirty="0"/>
                        <a:t>10203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dirty="0"/>
                        <a:t>10611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11623</a:t>
                      </a:r>
                      <a:endParaRPr lang="ru-RU" sz="105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  <a:tr h="463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dirty="0"/>
                        <a:t>Размер минимального ежемесячного вознаграждения приемному родителю в субъекте Российской Федерации 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/>
                        <a:t>3936 (до 3х лет, инвалид, ОВЗ)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/>
                        <a:t>3578 (иные)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dirty="0"/>
                        <a:t>3936 (до 3х лет, инвалид, ОВЗ)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dirty="0"/>
                        <a:t>3578 (иные)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dirty="0" smtClean="0"/>
                        <a:t>3936 (до 3х лет, инвалид, ОВЗ)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62585" algn="l"/>
                          <a:tab pos="486410" algn="l"/>
                        </a:tabLst>
                      </a:pPr>
                      <a:r>
                        <a:rPr lang="ru-RU" sz="1050" dirty="0" smtClean="0"/>
                        <a:t>3578 (иные)</a:t>
                      </a:r>
                      <a:endParaRPr lang="ru-RU" sz="105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4" name="Скругленный прямоугольник 33"/>
          <p:cNvSpPr/>
          <p:nvPr/>
        </p:nvSpPr>
        <p:spPr>
          <a:xfrm>
            <a:off x="236030" y="1315844"/>
            <a:ext cx="4759715" cy="2319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Законы Алтайского края от 31.12.2004 № 72-ЗС «О дополнительных гарантиях по социальной поддержке детей-сирот и детей, оставшихся без попечения родителей, в Алтайском крае»</a:t>
            </a:r>
          </a:p>
          <a:p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Закон от 10.04.2007 № 29-ЗС "О порядке и размере выплаты денежных средств детям-сиротам и детям, оставшимся без попечения родителей, на содержание в семье опекуна (попечителя), приемной семье" 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2022 год -1484,5 млн.руб. </a:t>
            </a:r>
          </a:p>
          <a:p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/>
              <a:t>Федеральный закон от 19.05.1995 N 81-ФЗ "О государственных пособиях гражданам, имеющим детей" Ряд выплат для граждан, принявших ребенка на воспитание в семью, осуществляется органами пенсионного обеспечения (до 2022 – органами, подведомственными Минсоцзащиты Алтайского края).</a:t>
            </a:r>
            <a:endParaRPr lang="ru-RU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915783"/>
              </p:ext>
            </p:extLst>
          </p:nvPr>
        </p:nvGraphicFramePr>
        <p:xfrm>
          <a:off x="5104966" y="3940458"/>
          <a:ext cx="6932100" cy="12801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555562"/>
                <a:gridCol w="1458846"/>
                <a:gridCol w="1458846"/>
                <a:gridCol w="1458846"/>
              </a:tblGrid>
              <a:tr h="85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+mj-lt"/>
                        </a:rPr>
                        <a:t>2019</a:t>
                      </a:r>
                      <a:endParaRPr lang="ru-RU" sz="105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+mj-lt"/>
                        </a:rPr>
                        <a:t>2020</a:t>
                      </a:r>
                      <a:endParaRPr lang="ru-RU" sz="105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+mj-lt"/>
                        </a:rPr>
                        <a:t>2021</a:t>
                      </a:r>
                      <a:endParaRPr lang="ru-RU" sz="105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7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Число лиц, обеспеченных </a:t>
                      </a:r>
                      <a:r>
                        <a:rPr lang="x-none" sz="105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жилыми помещениями</a:t>
                      </a:r>
                      <a:endParaRPr lang="ru-RU" sz="105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+mj-lt"/>
                          <a:ea typeface="Times New Roman"/>
                        </a:rPr>
                        <a:t>236</a:t>
                      </a:r>
                      <a:endParaRPr lang="ru-RU" sz="105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+mj-lt"/>
                          <a:ea typeface="Times New Roman"/>
                        </a:rPr>
                        <a:t>306</a:t>
                      </a:r>
                      <a:endParaRPr lang="ru-RU" sz="105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+mj-lt"/>
                          <a:ea typeface="Times New Roman"/>
                        </a:rPr>
                        <a:t>511 (С</a:t>
                      </a:r>
                      <a:r>
                        <a:rPr lang="ru-RU" sz="1050" baseline="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+mj-lt"/>
                          <a:ea typeface="Times New Roman"/>
                        </a:rPr>
                        <a:t>учетом выданных жилищных сертификатов)</a:t>
                      </a:r>
                      <a:endParaRPr lang="ru-RU" sz="105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7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Число жилых помещений, приобретенных для предоставления детям-сиротам и лицам из их числа</a:t>
                      </a:r>
                      <a:endParaRPr lang="ru-RU" sz="105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+mj-lt"/>
                        </a:rPr>
                        <a:t>401</a:t>
                      </a:r>
                      <a:endParaRPr lang="ru-RU" sz="105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+mj-lt"/>
                        </a:rPr>
                        <a:t>296</a:t>
                      </a:r>
                      <a:endParaRPr lang="ru-RU" sz="105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+mj-lt"/>
                        </a:rPr>
                        <a:t>359</a:t>
                      </a:r>
                      <a:endParaRPr lang="ru-RU" sz="105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32109" y="5553306"/>
            <a:ext cx="4752485" cy="9478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/>
              <a:t>Медицинское обеспечение детей рассматриваемой категории в крае осуществляется в соответствии с Федеральным законом от 21.11.2011 № 323-ФЗ «Об основах охраны здоровья граждан в Российской Федерации». Данное полномочие реализуется Минздравом Алтайского края. </a:t>
            </a:r>
            <a:endParaRPr lang="ru-RU" sz="1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01154"/>
              </p:ext>
            </p:extLst>
          </p:nvPr>
        </p:nvGraphicFramePr>
        <p:xfrm>
          <a:off x="5116115" y="5488611"/>
          <a:ext cx="6927203" cy="106184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655963"/>
                <a:gridCol w="1271240"/>
              </a:tblGrid>
              <a:tr h="26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2021</a:t>
                      </a:r>
                      <a:endParaRPr lang="ru-RU" sz="11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7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b="1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Численность детей, усыновленных (удочеренных), принятых под опеку (попечительство), в приемную или патронатную семью, прошедших</a:t>
                      </a:r>
                      <a:r>
                        <a:rPr lang="ru-RU" sz="1050" b="1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осмотр в медицинских </a:t>
                      </a:r>
                      <a:r>
                        <a:rPr lang="ru-RU" sz="1050" b="1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учреждениях, подведомственных Минздраву Алтайского края</a:t>
                      </a:r>
                      <a:endParaRPr lang="ru-RU" sz="105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  <a:sym typeface="Arial"/>
                        </a:rPr>
                        <a:t>6354</a:t>
                      </a:r>
                      <a:endParaRPr lang="ru-RU" sz="1050" b="0" i="0" u="none" strike="noStrike" cap="none" dirty="0">
                        <a:solidFill>
                          <a:schemeClr val="dk1"/>
                        </a:solidFill>
                        <a:latin typeface="+mj-lt"/>
                        <a:ea typeface="Times New Roman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  <a:tr h="268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Численность детей-сирот, получивших лечение в санаторно-курортных</a:t>
                      </a:r>
                      <a:r>
                        <a:rPr lang="ru-RU" sz="1050" b="1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050" b="1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учреждениях, подведомственных Минздраву Алтайского края</a:t>
                      </a:r>
                      <a:endParaRPr lang="ru-RU" sz="105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+mn-cs"/>
                          <a:sym typeface="Arial"/>
                        </a:rPr>
                        <a:t>723</a:t>
                      </a:r>
                      <a:endParaRPr lang="ru-RU" sz="1050" b="0" i="0" u="none" strike="noStrike" cap="none" dirty="0">
                        <a:solidFill>
                          <a:schemeClr val="dk1"/>
                        </a:solidFill>
                        <a:latin typeface="+mj-lt"/>
                        <a:ea typeface="Times New Roman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295848" y="3636104"/>
            <a:ext cx="6378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Минстрой Алтайского края, Региональное жилищное управление  </a:t>
            </a:r>
            <a:endParaRPr lang="ru-RU" sz="1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9544" y="3932663"/>
            <a:ext cx="4752485" cy="14199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/>
              <a:t>Закон Алтайского края от 12.12.2006 N 136-ЗС "О предоставлении жилых помещений государственного жилищного фонда Алтайского края" </a:t>
            </a:r>
          </a:p>
          <a:p>
            <a:endParaRPr lang="ru-RU" sz="1000" dirty="0" smtClean="0"/>
          </a:p>
          <a:p>
            <a:r>
              <a:rPr lang="ru-RU" sz="1000" dirty="0" smtClean="0"/>
              <a:t>Постановление Правительства Алтайского края от 10.04.2020 N 157 </a:t>
            </a:r>
          </a:p>
          <a:p>
            <a:r>
              <a:rPr lang="ru-RU" sz="1000" dirty="0" smtClean="0"/>
              <a:t>"Об утверждении Порядка предоставления жилых помещений детям-сиротам, детям, оставшимся без попечения родителей, лицам из числа детей-сирот, детей, оставшихся без попечения родителей, а в случае их смерти - их несовершеннолетним детям и (или) супругу (супруге)»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17869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1069" y="1125905"/>
            <a:ext cx="11791665" cy="5411373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2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441030"/>
            <a:ext cx="12192000" cy="91519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103"/>
          <p:cNvSpPr txBox="1"/>
          <p:nvPr/>
        </p:nvSpPr>
        <p:spPr>
          <a:xfrm>
            <a:off x="1187531" y="520381"/>
            <a:ext cx="10832345" cy="60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000" b="1" kern="0" dirty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Roboto"/>
              </a:rPr>
              <a:t>О воспитанниках центров помощи, ожидающих семейного устройства 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000" b="1" kern="0" dirty="0" smtClean="0">
                <a:solidFill>
                  <a:srgbClr val="1E4E79"/>
                </a:solidFill>
                <a:latin typeface="Roboto Thin"/>
                <a:ea typeface="Arial"/>
                <a:cs typeface="Times New Roman" pitchFamily="18" charset="0"/>
                <a:sym typeface="Roboto"/>
              </a:rPr>
              <a:t>(реализация их права жить в семье)</a:t>
            </a:r>
            <a:endParaRPr lang="ru-RU" sz="2000" b="1" kern="0" dirty="0">
              <a:solidFill>
                <a:srgbClr val="1E4E79"/>
              </a:solidFill>
              <a:latin typeface="Roboto Thin"/>
              <a:ea typeface="Arial"/>
              <a:cs typeface="Times New Roman" pitchFamily="18" charset="0"/>
              <a:sym typeface="Roboto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36030" y="317737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4711" y="6293224"/>
            <a:ext cx="8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40771" y="5238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Object 2"/>
          <p:cNvGraphicFramePr>
            <a:graphicFrameLocks/>
          </p:cNvGraphicFramePr>
          <p:nvPr/>
        </p:nvGraphicFramePr>
        <p:xfrm>
          <a:off x="223157" y="1761672"/>
          <a:ext cx="5480957" cy="232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49386" y="4147425"/>
            <a:ext cx="4340225" cy="37457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600" dirty="0"/>
              <a:t>Возрастной состав воспитанников (%)</a:t>
            </a:r>
          </a:p>
        </p:txBody>
      </p:sp>
      <p:graphicFrame>
        <p:nvGraphicFramePr>
          <p:cNvPr id="15" name="Object 27"/>
          <p:cNvGraphicFramePr>
            <a:graphicFrameLocks/>
          </p:cNvGraphicFramePr>
          <p:nvPr/>
        </p:nvGraphicFramePr>
        <p:xfrm>
          <a:off x="262165" y="4596267"/>
          <a:ext cx="5572579" cy="1989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943865" y="1396133"/>
            <a:ext cx="60306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Ф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отовыставка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 «Я ищу маму!» в формате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онлайн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3599" y="1802470"/>
            <a:ext cx="6052457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Видеоролики</a:t>
            </a:r>
            <a:r>
              <a:rPr lang="ru-RU" sz="1400" dirty="0" smtClean="0"/>
              <a:t> «Я ищу маму!» и «Порядок принятия на воспитание в семью ребенка» </a:t>
            </a:r>
            <a:r>
              <a:rPr lang="ru-RU" sz="1400" b="1" dirty="0" smtClean="0"/>
              <a:t>размещены на</a:t>
            </a:r>
            <a:r>
              <a:rPr lang="ru-RU" sz="1400" dirty="0" smtClean="0"/>
              <a:t> странице «Счастливое детство – в семье!» официального сайта </a:t>
            </a:r>
            <a:r>
              <a:rPr lang="ru-RU" sz="1400" dirty="0" err="1" smtClean="0"/>
              <a:t>Минобрнауки</a:t>
            </a:r>
            <a:r>
              <a:rPr lang="ru-RU" sz="1400" dirty="0" smtClean="0"/>
              <a:t> Алтайского края, а также на сайтах КГБУ «Алтайский краевой центр психолого-педагогической и медико-социальной помощи», сайтах центров помощи, органов опеки и попечительства. Также ролики </a:t>
            </a:r>
            <a:r>
              <a:rPr lang="ru-RU" sz="1400" b="1" dirty="0" smtClean="0"/>
              <a:t>транслируются</a:t>
            </a:r>
            <a:r>
              <a:rPr lang="ru-RU" sz="1400" dirty="0" smtClean="0"/>
              <a:t> в городах и районах края в организациях подведомственных министерствам здравоохранения и социальной защиты.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25585" y="1317139"/>
            <a:ext cx="4340225" cy="37457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600" dirty="0" smtClean="0"/>
              <a:t>Численность воспитанников </a:t>
            </a:r>
            <a:r>
              <a:rPr lang="ru-RU" sz="1600" dirty="0"/>
              <a:t>(%)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943599" y="3754566"/>
            <a:ext cx="6041572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Организовано взаимодействие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с теле – и радиокомпаниями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, в эфире которых транслируются видеоролики,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 ролики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, напоминающие населению о том, что в центрах помощи и домах ребенка живут дети, каждый день мечтающие о любящих родителях и заботливой семье.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957140" y="4833996"/>
            <a:ext cx="6020065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Благотворительным Фондом </a:t>
            </a:r>
            <a:r>
              <a:rPr lang="ru-RU" sz="1400" dirty="0" smtClean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содействия семейному устройству детей-сирот «Измени одну жизнь» в 2021 году проведены съемки 258 воспитанников центров помощи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65369" y="5699555"/>
            <a:ext cx="6052457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Сайты </a:t>
            </a:r>
            <a:r>
              <a:rPr lang="ru-RU" sz="1400" dirty="0" err="1" smtClean="0"/>
              <a:t>Минпросвещения</a:t>
            </a:r>
            <a:r>
              <a:rPr lang="ru-RU" sz="1400" dirty="0" smtClean="0"/>
              <a:t> России: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err="1" smtClean="0"/>
              <a:t>Усыновите.РФ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err="1" smtClean="0"/>
              <a:t>Усыновите.РУ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17869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80;p98"/>
          <p:cNvSpPr/>
          <p:nvPr/>
        </p:nvSpPr>
        <p:spPr>
          <a:xfrm>
            <a:off x="691978" y="1317674"/>
            <a:ext cx="10791568" cy="5214073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35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994;p114"/>
          <p:cNvSpPr/>
          <p:nvPr/>
        </p:nvSpPr>
        <p:spPr>
          <a:xfrm>
            <a:off x="6785582" y="1461525"/>
            <a:ext cx="3256343" cy="72699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just">
              <a:buClr>
                <a:srgbClr val="000000"/>
              </a:buClr>
              <a:buSzPts val="1400"/>
            </a:pPr>
            <a:r>
              <a:rPr lang="ru-RU" sz="1200" kern="0" dirty="0">
                <a:solidFill>
                  <a:srgbClr val="0070C0"/>
                </a:solidFill>
                <a:latin typeface="Roboto Thin"/>
                <a:ea typeface="Roboto"/>
                <a:cs typeface="Roboto"/>
                <a:sym typeface="Arial"/>
              </a:rPr>
              <a:t>Соблюдение  сроков проведения проверки условий жизни</a:t>
            </a:r>
          </a:p>
        </p:txBody>
      </p:sp>
      <p:sp>
        <p:nvSpPr>
          <p:cNvPr id="17" name="Google Shape;1994;p114"/>
          <p:cNvSpPr/>
          <p:nvPr/>
        </p:nvSpPr>
        <p:spPr>
          <a:xfrm>
            <a:off x="2105849" y="5206660"/>
            <a:ext cx="3873769" cy="97171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just">
              <a:buClr>
                <a:srgbClr val="000000"/>
              </a:buClr>
              <a:buSzPts val="1400"/>
            </a:pPr>
            <a:r>
              <a:rPr lang="ru-RU" sz="1200" kern="0" dirty="0">
                <a:solidFill>
                  <a:srgbClr val="0070C0"/>
                </a:solidFill>
                <a:latin typeface="Roboto Thin"/>
                <a:ea typeface="Roboto"/>
                <a:cs typeface="Roboto"/>
                <a:sym typeface="Arial"/>
              </a:rPr>
              <a:t>Закрепление в акте рекомендаций опекуну о принятии мер по улучшению условий жизни подопечного и исполнению опекуном возложенных на него обязанностей</a:t>
            </a:r>
          </a:p>
        </p:txBody>
      </p:sp>
      <p:pic>
        <p:nvPicPr>
          <p:cNvPr id="10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103996" y="1678134"/>
            <a:ext cx="579508" cy="408537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sp>
        <p:nvSpPr>
          <p:cNvPr id="14" name="Google Shape;1581;p98"/>
          <p:cNvSpPr txBox="1"/>
          <p:nvPr/>
        </p:nvSpPr>
        <p:spPr>
          <a:xfrm>
            <a:off x="6450227" y="5908092"/>
            <a:ext cx="3816886" cy="64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ru-RU" sz="90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90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683;p103"/>
          <p:cNvSpPr/>
          <p:nvPr/>
        </p:nvSpPr>
        <p:spPr>
          <a:xfrm>
            <a:off x="1021492" y="257493"/>
            <a:ext cx="9745908" cy="70644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0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1701022" y="189151"/>
            <a:ext cx="699056" cy="66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1684;p103"/>
          <p:cNvSpPr txBox="1"/>
          <p:nvPr/>
        </p:nvSpPr>
        <p:spPr>
          <a:xfrm>
            <a:off x="2570205" y="330744"/>
            <a:ext cx="7696908" cy="4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ru-RU" altLang="ru-RU" sz="1650" kern="0" dirty="0" smtClean="0">
                <a:solidFill>
                  <a:schemeClr val="accent1">
                    <a:lumMod val="50000"/>
                  </a:schemeClr>
                </a:solidFill>
                <a:latin typeface="Roboto Thin"/>
                <a:ea typeface="Roboto"/>
                <a:cs typeface="Roboto"/>
                <a:sym typeface="Roboto"/>
              </a:rPr>
              <a:t>Контроль условий </a:t>
            </a:r>
            <a:r>
              <a:rPr lang="ru-RU" altLang="ru-RU" sz="1650" kern="0" dirty="0">
                <a:solidFill>
                  <a:schemeClr val="accent1">
                    <a:lumMod val="50000"/>
                  </a:schemeClr>
                </a:solidFill>
                <a:latin typeface="Roboto Thin"/>
                <a:ea typeface="Roboto"/>
                <a:cs typeface="Roboto"/>
                <a:sym typeface="Roboto"/>
              </a:rPr>
              <a:t>жизни несовершеннолетних подопечных: основное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29306" y="52401"/>
            <a:ext cx="9144000" cy="749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33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02705" y="3290501"/>
            <a:ext cx="2199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 </a:t>
            </a:r>
          </a:p>
        </p:txBody>
      </p:sp>
      <p:pic>
        <p:nvPicPr>
          <p:cNvPr id="19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285103" y="3793461"/>
            <a:ext cx="529863" cy="370920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sp>
        <p:nvSpPr>
          <p:cNvPr id="22" name="Google Shape;1994;p114"/>
          <p:cNvSpPr/>
          <p:nvPr/>
        </p:nvSpPr>
        <p:spPr>
          <a:xfrm>
            <a:off x="1956628" y="3321600"/>
            <a:ext cx="4017129" cy="179787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just">
              <a:buClr>
                <a:srgbClr val="000000"/>
              </a:buClr>
              <a:buSzPts val="1400"/>
            </a:pPr>
            <a:r>
              <a:rPr lang="ru-RU" sz="1200" kern="0" dirty="0">
                <a:solidFill>
                  <a:srgbClr val="0070C0"/>
                </a:solidFill>
                <a:ea typeface="Roboto"/>
                <a:cs typeface="Roboto"/>
                <a:sym typeface="Arial"/>
              </a:rPr>
              <a:t>Комплексная оценка жилищно-бытовых условий подопечного, состояния его здоровья, внешнего вида и соблюдения гигиены, эмоционального и физического развития, навыков самообслуживания, отношений в семье, возможности семьи обеспечить потребности развития подопечного</a:t>
            </a:r>
          </a:p>
        </p:txBody>
      </p:sp>
      <p:pic>
        <p:nvPicPr>
          <p:cNvPr id="25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318834" y="5507616"/>
            <a:ext cx="529862" cy="369805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sp>
        <p:nvSpPr>
          <p:cNvPr id="27" name="Google Shape;1994;p114"/>
          <p:cNvSpPr/>
          <p:nvPr/>
        </p:nvSpPr>
        <p:spPr>
          <a:xfrm>
            <a:off x="6785582" y="2389029"/>
            <a:ext cx="3196619" cy="55829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just">
              <a:buClr>
                <a:srgbClr val="000000"/>
              </a:buClr>
              <a:buSzPts val="1400"/>
            </a:pPr>
            <a:r>
              <a:rPr lang="ru-RU" sz="1200" dirty="0">
                <a:solidFill>
                  <a:srgbClr val="0070C0"/>
                </a:solidFill>
              </a:rPr>
              <a:t>Недопущение формального подхода к содержанию актов проверок</a:t>
            </a: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087702" y="2524422"/>
            <a:ext cx="579508" cy="361568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sp>
        <p:nvSpPr>
          <p:cNvPr id="29" name="Google Shape;1994;p114"/>
          <p:cNvSpPr/>
          <p:nvPr/>
        </p:nvSpPr>
        <p:spPr>
          <a:xfrm>
            <a:off x="6807884" y="4743975"/>
            <a:ext cx="3165459" cy="86704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just">
              <a:buClr>
                <a:srgbClr val="000000"/>
              </a:buClr>
              <a:buSzPts val="1400"/>
            </a:pPr>
            <a:r>
              <a:rPr lang="ru-RU" sz="1200" dirty="0">
                <a:solidFill>
                  <a:srgbClr val="0070C0"/>
                </a:solidFill>
              </a:rPr>
              <a:t>При необходимости - предложения о привлечении опекуна к ответственности за неисполнение, ненадлежащее исполнение своих обязанностей </a:t>
            </a:r>
          </a:p>
          <a:p>
            <a:pPr lvl="0" algn="just">
              <a:buClr>
                <a:srgbClr val="000000"/>
              </a:buClr>
              <a:buSzPts val="1400"/>
            </a:pPr>
            <a:endParaRPr sz="105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103996" y="4964752"/>
            <a:ext cx="579508" cy="370920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sp>
        <p:nvSpPr>
          <p:cNvPr id="31" name="Google Shape;1994;p114"/>
          <p:cNvSpPr/>
          <p:nvPr/>
        </p:nvSpPr>
        <p:spPr>
          <a:xfrm>
            <a:off x="6807884" y="3978921"/>
            <a:ext cx="3174317" cy="5842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just">
              <a:buClr>
                <a:srgbClr val="000000"/>
              </a:buClr>
              <a:buSzPts val="1400"/>
            </a:pPr>
            <a:r>
              <a:rPr lang="ru-RU" sz="1200" dirty="0">
                <a:solidFill>
                  <a:srgbClr val="0070C0"/>
                </a:solidFill>
              </a:rPr>
              <a:t>Обязательное направление акта проверок условий жизни подопечных опекунам </a:t>
            </a:r>
          </a:p>
          <a:p>
            <a:pPr algn="just">
              <a:buClr>
                <a:srgbClr val="000000"/>
              </a:buClr>
              <a:buSzPts val="1400"/>
            </a:pPr>
            <a:r>
              <a:rPr lang="ru-RU" sz="1200" dirty="0">
                <a:solidFill>
                  <a:srgbClr val="0070C0"/>
                </a:solidFill>
              </a:rPr>
              <a:t>(в течение 3 дней со дня утверждения)</a:t>
            </a:r>
          </a:p>
          <a:p>
            <a:pPr lvl="0" algn="just">
              <a:buClr>
                <a:srgbClr val="000000"/>
              </a:buClr>
              <a:buSzPts val="1400"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114432" y="4049652"/>
            <a:ext cx="579508" cy="370920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sp>
        <p:nvSpPr>
          <p:cNvPr id="33" name="Google Shape;1994;p114"/>
          <p:cNvSpPr/>
          <p:nvPr/>
        </p:nvSpPr>
        <p:spPr>
          <a:xfrm>
            <a:off x="6785582" y="3128103"/>
            <a:ext cx="3196619" cy="56547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just">
              <a:buClr>
                <a:srgbClr val="000000"/>
              </a:buClr>
              <a:buSzPts val="1400"/>
            </a:pPr>
            <a:r>
              <a:rPr lang="ru-RU" sz="1200" dirty="0">
                <a:solidFill>
                  <a:srgbClr val="0070C0"/>
                </a:solidFill>
              </a:rPr>
              <a:t>Заполнение актов проверок условий жизни подопечных в полном объеме</a:t>
            </a: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087702" y="3248933"/>
            <a:ext cx="579508" cy="370920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pic>
        <p:nvPicPr>
          <p:cNvPr id="24" name="Google Shape;1590;p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303278" y="1419163"/>
            <a:ext cx="545418" cy="396110"/>
          </a:xfrm>
          <a:prstGeom prst="rect">
            <a:avLst/>
          </a:prstGeom>
          <a:solidFill>
            <a:srgbClr val="22B1BF"/>
          </a:solidFill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50775" y="1461525"/>
            <a:ext cx="4028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Приказ Министерства образования и науки РФ от 29 декабря 2014 г. N 1642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"Об утверждении формы акта проверки условий жизни несовершеннолетнего подопечного, соблюдения опекуном прав и законных интересов несовершеннолетнего подопечного, обеспечения сохранности его имущества, а также выполнения опекуном требований к осуществлению своих прав и исполнению своих обязанностей»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4065952" y="3167788"/>
            <a:ext cx="237507" cy="24542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696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6" y="6178551"/>
            <a:ext cx="51276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147888" y="6196013"/>
            <a:ext cx="2880212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63"/>
              </a:lnSpc>
            </a:pPr>
            <a:r>
              <a:rPr lang="ru-RU" altLang="ru-RU" sz="1200">
                <a:solidFill>
                  <a:srgbClr val="000099"/>
                </a:solidFill>
                <a:latin typeface="Roboto Condensed" charset="0"/>
              </a:rPr>
              <a:t>Министерство</a:t>
            </a:r>
          </a:p>
          <a:p>
            <a:pPr>
              <a:lnSpc>
                <a:spcPts val="1563"/>
              </a:lnSpc>
            </a:pPr>
            <a:r>
              <a:rPr lang="ru-RU" altLang="ru-RU" sz="1200">
                <a:solidFill>
                  <a:srgbClr val="000099"/>
                </a:solidFill>
                <a:latin typeface="Roboto Condensed" charset="0"/>
              </a:rPr>
              <a:t>образования и науки Алтайского края</a:t>
            </a: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6003925" y="136526"/>
            <a:ext cx="18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000099"/>
                </a:solidFill>
                <a:latin typeface="Roboto Condensed" charset="0"/>
              </a:rPr>
              <a:t/>
            </a:r>
            <a:br>
              <a:rPr lang="ru-RU" altLang="ru-RU" sz="2000">
                <a:solidFill>
                  <a:srgbClr val="000099"/>
                </a:solidFill>
                <a:latin typeface="Roboto Condensed" charset="0"/>
              </a:rPr>
            </a:br>
            <a:endParaRPr lang="ru-RU" altLang="ru-RU" sz="2000">
              <a:solidFill>
                <a:srgbClr val="000099"/>
              </a:solidFill>
              <a:latin typeface="Roboto Condensed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24000" y="377825"/>
            <a:ext cx="9144000" cy="0"/>
          </a:xfrm>
          <a:prstGeom prst="line">
            <a:avLst/>
          </a:prstGeom>
          <a:ln w="50800">
            <a:gradFill flip="none" rotWithShape="1"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64000">
                  <a:schemeClr val="accent5">
                    <a:lumMod val="95000"/>
                    <a:lumOff val="5000"/>
                  </a:schemeClr>
                </a:gs>
                <a:gs pos="0">
                  <a:srgbClr val="0F06C6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288000" y="6242050"/>
            <a:ext cx="7380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bg1"/>
                </a:gs>
                <a:gs pos="10000">
                  <a:schemeClr val="accent5">
                    <a:lumMod val="40000"/>
                    <a:lumOff val="60000"/>
                  </a:schemeClr>
                </a:gs>
                <a:gs pos="40000">
                  <a:schemeClr val="accent5">
                    <a:lumMod val="95000"/>
                    <a:lumOff val="5000"/>
                  </a:schemeClr>
                </a:gs>
                <a:gs pos="100000">
                  <a:srgbClr val="0F06C6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670051" y="473076"/>
          <a:ext cx="4335463" cy="151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463">
                  <a:extLst>
                    <a:ext uri="{9D8B030D-6E8A-4147-A177-3AD203B41FA5}"/>
                  </a:extLst>
                </a:gridCol>
              </a:tblGrid>
              <a:tr h="1514475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Статья 24 Федерального закона                          от 24.04.2008 № 48-ФЗ </a:t>
                      </a:r>
                    </a:p>
                    <a:p>
                      <a:pPr algn="l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«Об опеке и попечительстве» </a:t>
                      </a:r>
                      <a:endParaRPr lang="ru-RU" sz="1600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800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РФ</a:t>
                      </a:r>
                    </a:p>
                    <a:p>
                      <a:pPr algn="l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 18.05.2009 Ф№ 423</a:t>
                      </a:r>
                      <a:endParaRPr lang="ru-RU" sz="2000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 anchor="ctr">
                    <a:solidFill>
                      <a:srgbClr val="645CFA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6397" name="Группа 9"/>
          <p:cNvGrpSpPr>
            <a:grpSpLocks/>
          </p:cNvGrpSpPr>
          <p:nvPr/>
        </p:nvGrpSpPr>
        <p:grpSpPr bwMode="auto">
          <a:xfrm>
            <a:off x="6149976" y="609601"/>
            <a:ext cx="4410075" cy="4729163"/>
            <a:chOff x="4659360" y="1976413"/>
            <a:chExt cx="4409836" cy="3483147"/>
          </a:xfrm>
        </p:grpSpPr>
        <p:grpSp>
          <p:nvGrpSpPr>
            <p:cNvPr id="16402" name="Группа 5"/>
            <p:cNvGrpSpPr>
              <a:grpSpLocks/>
            </p:cNvGrpSpPr>
            <p:nvPr/>
          </p:nvGrpSpPr>
          <p:grpSpPr bwMode="auto">
            <a:xfrm>
              <a:off x="4659360" y="1976413"/>
              <a:ext cx="4409836" cy="874424"/>
              <a:chOff x="4702904" y="1976413"/>
              <a:chExt cx="4409836" cy="874424"/>
            </a:xfrm>
          </p:grpSpPr>
          <p:sp>
            <p:nvSpPr>
              <p:cNvPr id="16413" name="TextBox 27"/>
              <p:cNvSpPr txBox="1">
                <a:spLocks noChangeArrowheads="1"/>
              </p:cNvSpPr>
              <p:nvPr/>
            </p:nvSpPr>
            <p:spPr bwMode="auto">
              <a:xfrm>
                <a:off x="5422904" y="1994781"/>
                <a:ext cx="3689836" cy="847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ct val="70000"/>
                  </a:lnSpc>
                </a:pPr>
                <a:r>
                  <a:rPr lang="ru-RU" altLang="ru-RU" sz="1400" b="1">
                    <a:solidFill>
                      <a:srgbClr val="000099"/>
                    </a:solidFill>
                    <a:latin typeface="Arial Narrow" panose="020B0606020202030204" pitchFamily="34" charset="0"/>
                  </a:rPr>
                  <a:t>проверка</a:t>
                </a:r>
                <a:r>
                  <a:rPr lang="ru-RU" altLang="ru-RU" sz="1400">
                    <a:solidFill>
                      <a:srgbClr val="000099"/>
                    </a:solidFill>
                    <a:latin typeface="Arial Narrow" panose="020B0606020202030204" pitchFamily="34" charset="0"/>
                  </a:rPr>
                  <a:t> условий жизни подопечных, соблюдения опекунами и попечителями прав и законных интересов подопечных, обеспечения сохранности их имущества, выполнения опекунами и попечителями требований к осуществлению своих прав и исполнению своих обязанностей</a:t>
                </a:r>
                <a:endParaRPr lang="ru-RU" altLang="ru-RU" sz="1600">
                  <a:solidFill>
                    <a:srgbClr val="000099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4702904" y="1976413"/>
                <a:ext cx="720686" cy="874587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latin typeface="Arial Narrow" panose="020B0606020202030204" pitchFamily="34" charset="0"/>
                    <a:sym typeface="Wingdings 2" panose="05020102010507070707" pitchFamily="18" charset="2"/>
                  </a:rPr>
                  <a:t></a:t>
                </a:r>
                <a:endParaRPr lang="ru-RU" sz="3600" b="1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5380730" y="2834631"/>
                <a:ext cx="3600255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5380730" y="1985767"/>
                <a:ext cx="3600255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3" name="Группа 33"/>
            <p:cNvGrpSpPr>
              <a:grpSpLocks/>
            </p:cNvGrpSpPr>
            <p:nvPr/>
          </p:nvGrpSpPr>
          <p:grpSpPr bwMode="auto">
            <a:xfrm>
              <a:off x="4659360" y="3005999"/>
              <a:ext cx="4409836" cy="998664"/>
              <a:chOff x="4702904" y="1689990"/>
              <a:chExt cx="4409836" cy="998664"/>
            </a:xfrm>
          </p:grpSpPr>
          <p:sp>
            <p:nvSpPr>
              <p:cNvPr id="16409" name="TextBox 34"/>
              <p:cNvSpPr txBox="1">
                <a:spLocks noChangeArrowheads="1"/>
              </p:cNvSpPr>
              <p:nvPr/>
            </p:nvSpPr>
            <p:spPr bwMode="auto">
              <a:xfrm>
                <a:off x="5422904" y="1708359"/>
                <a:ext cx="3689836" cy="847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ct val="70000"/>
                  </a:lnSpc>
                </a:pPr>
                <a:r>
                  <a:rPr lang="ru-RU" altLang="ru-RU" sz="1400">
                    <a:solidFill>
                      <a:srgbClr val="000099"/>
                    </a:solidFill>
                    <a:latin typeface="Arial Narrow" panose="020B0606020202030204" pitchFamily="34" charset="0"/>
                  </a:rPr>
                  <a:t>проведение  </a:t>
                </a:r>
                <a:r>
                  <a:rPr lang="ru-RU" altLang="ru-RU" sz="1400" b="1">
                    <a:solidFill>
                      <a:srgbClr val="000099"/>
                    </a:solidFill>
                    <a:latin typeface="Arial Narrow" panose="020B0606020202030204" pitchFamily="34" charset="0"/>
                  </a:rPr>
                  <a:t>внеплановой</a:t>
                </a:r>
                <a:r>
                  <a:rPr lang="ru-RU" altLang="ru-RU" sz="1400">
                    <a:solidFill>
                      <a:srgbClr val="000099"/>
                    </a:solidFill>
                    <a:latin typeface="Arial Narrow" panose="020B0606020202030204" pitchFamily="34" charset="0"/>
                  </a:rPr>
                  <a:t> проверки при поступлении от юридических и физических лиц устных или письменных обращений, содержащих сведения о неисполнении, ненадлежащем исполнении опекуном своих обязанностей либо о нарушении прав и законных интересов подопечного</a:t>
                </a: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702904" y="1690499"/>
                <a:ext cx="720686" cy="99852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latin typeface="Arial Narrow" panose="020B0606020202030204" pitchFamily="34" charset="0"/>
                    <a:sym typeface="Wingdings 2" panose="05020102010507070707" pitchFamily="18" charset="2"/>
                  </a:rPr>
                  <a:t></a:t>
                </a:r>
                <a:endParaRPr lang="ru-RU" sz="3600" b="1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5380730" y="2679671"/>
                <a:ext cx="3600255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5380730" y="1699853"/>
                <a:ext cx="3600255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4" name="Группа 38"/>
            <p:cNvGrpSpPr>
              <a:grpSpLocks/>
            </p:cNvGrpSpPr>
            <p:nvPr/>
          </p:nvGrpSpPr>
          <p:grpSpPr bwMode="auto">
            <a:xfrm>
              <a:off x="4659360" y="4136757"/>
              <a:ext cx="4409836" cy="1322803"/>
              <a:chOff x="4702904" y="1504739"/>
              <a:chExt cx="4409836" cy="1322803"/>
            </a:xfrm>
          </p:grpSpPr>
          <p:sp>
            <p:nvSpPr>
              <p:cNvPr id="16405" name="TextBox 39"/>
              <p:cNvSpPr txBox="1">
                <a:spLocks noChangeArrowheads="1"/>
              </p:cNvSpPr>
              <p:nvPr/>
            </p:nvSpPr>
            <p:spPr bwMode="auto">
              <a:xfrm>
                <a:off x="5422904" y="1507090"/>
                <a:ext cx="3689836" cy="13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>
                  <a:lnSpc>
                    <a:spcPts val="1200"/>
                  </a:lnSpc>
                </a:pPr>
                <a:r>
                  <a:rPr lang="ru-RU" altLang="ru-RU" sz="1400">
                    <a:solidFill>
                      <a:srgbClr val="000099"/>
                    </a:solidFill>
                    <a:latin typeface="Arial Narrow" panose="020B0606020202030204" pitchFamily="34" charset="0"/>
                  </a:rPr>
                  <a:t>составление соответствующего акта, включающего:</a:t>
                </a:r>
              </a:p>
              <a:p>
                <a:pPr algn="just">
                  <a:lnSpc>
                    <a:spcPts val="1200"/>
                  </a:lnSpc>
                </a:pPr>
                <a:r>
                  <a:rPr lang="ru-RU" altLang="ru-RU" sz="1400">
                    <a:solidFill>
                      <a:srgbClr val="000099"/>
                    </a:solidFill>
                    <a:latin typeface="Arial Narrow" panose="020B0606020202030204" pitchFamily="34" charset="0"/>
                  </a:rPr>
                  <a:t>а) перечень выявленных нарушений и сроки их устранения;</a:t>
                </a:r>
              </a:p>
              <a:p>
                <a:pPr algn="just">
                  <a:lnSpc>
                    <a:spcPts val="1200"/>
                  </a:lnSpc>
                </a:pPr>
                <a:r>
                  <a:rPr lang="ru-RU" altLang="ru-RU" sz="1400">
                    <a:solidFill>
                      <a:srgbClr val="000099"/>
                    </a:solidFill>
                    <a:latin typeface="Arial Narrow" panose="020B0606020202030204" pitchFamily="34" charset="0"/>
                  </a:rPr>
                  <a:t>б) рекомендации опекуну о принятии мер по улучшению условий жизни подопечного и исполнению опекуном возложенных на него обязанностей;</a:t>
                </a:r>
              </a:p>
              <a:p>
                <a:pPr algn="just">
                  <a:lnSpc>
                    <a:spcPts val="1200"/>
                  </a:lnSpc>
                </a:pPr>
                <a:r>
                  <a:rPr lang="ru-RU" altLang="ru-RU" sz="1400">
                    <a:solidFill>
                      <a:srgbClr val="000099"/>
                    </a:solidFill>
                    <a:latin typeface="Arial Narrow" panose="020B0606020202030204" pitchFamily="34" charset="0"/>
                  </a:rPr>
                  <a:t>в) предложения о привлечении опекуна к ответственности за неисполнение, ненадлежащее исполнение им обязанностей (при необходимости)</a:t>
                </a: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4702904" y="1505138"/>
                <a:ext cx="720686" cy="132240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latin typeface="Arial Narrow" panose="020B0606020202030204" pitchFamily="34" charset="0"/>
                    <a:sym typeface="Wingdings 2" panose="05020102010507070707" pitchFamily="18" charset="2"/>
                  </a:rPr>
                  <a:t></a:t>
                </a:r>
                <a:endParaRPr lang="ru-RU" sz="3600" b="1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5380730" y="2811173"/>
                <a:ext cx="3600255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5380730" y="1514492"/>
                <a:ext cx="3600255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398" name="Picture 2" descr="http://kcso21.eps74.ru/Storage/Image/PublicationItem/Image/big/263/an%20action%20is%20defence-201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4" t="1079" r="32693" b="2744"/>
          <a:stretch>
            <a:fillRect/>
          </a:stretch>
        </p:blipFill>
        <p:spPr bwMode="auto">
          <a:xfrm>
            <a:off x="4786313" y="546100"/>
            <a:ext cx="136366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Прямоугольник 25"/>
          <p:cNvSpPr>
            <a:spLocks noChangeArrowheads="1"/>
          </p:cNvSpPr>
          <p:nvPr/>
        </p:nvSpPr>
        <p:spPr bwMode="auto">
          <a:xfrm>
            <a:off x="152400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F06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условий жизни подопечных </a:t>
            </a:r>
            <a:endParaRPr lang="ru-RU" altLang="ru-RU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6" name="Прямоугольник 26"/>
          <p:cNvSpPr>
            <a:spLocks noChangeArrowheads="1"/>
          </p:cNvSpPr>
          <p:nvPr/>
        </p:nvSpPr>
        <p:spPr bwMode="auto">
          <a:xfrm>
            <a:off x="1616076" y="2027239"/>
            <a:ext cx="44608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200"/>
              </a:lnSpc>
              <a:defRPr/>
            </a:pPr>
            <a:endParaRPr lang="ru-RU" dirty="0">
              <a:solidFill>
                <a:srgbClr val="000099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lnSpc>
                <a:spcPts val="1200"/>
              </a:lnSpc>
              <a:defRPr/>
            </a:pPr>
            <a:r>
              <a:rPr lang="ru-RU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С 2019 </a:t>
            </a:r>
            <a:r>
              <a:rPr lang="ru-RU" dirty="0" smtClean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 по 2022 год </a:t>
            </a:r>
            <a:r>
              <a:rPr lang="ru-RU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разными видами контроля охвачено </a:t>
            </a:r>
            <a:br>
              <a:rPr lang="ru-RU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i="1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100%  </a:t>
            </a:r>
            <a:r>
              <a:rPr lang="ru-RU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муниципальных образований:</a:t>
            </a:r>
          </a:p>
          <a:p>
            <a:pPr algn="just">
              <a:lnSpc>
                <a:spcPts val="1200"/>
              </a:lnSpc>
              <a:defRPr/>
            </a:pPr>
            <a:endParaRPr lang="ru-RU" sz="1600" dirty="0">
              <a:solidFill>
                <a:srgbClr val="000099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lnSpc>
                <a:spcPts val="12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документарные проверки – 30  МО;</a:t>
            </a:r>
          </a:p>
          <a:p>
            <a:pPr algn="just">
              <a:lnSpc>
                <a:spcPts val="12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выездные проверки – 29 МО;</a:t>
            </a:r>
          </a:p>
          <a:p>
            <a:pPr algn="just">
              <a:lnSpc>
                <a:spcPts val="12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заслушивание должностных лиц – 38 МО;</a:t>
            </a:r>
          </a:p>
          <a:p>
            <a:pPr algn="just">
              <a:lnSpc>
                <a:spcPts val="12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внеплановые проверки – 8 МО;</a:t>
            </a:r>
          </a:p>
          <a:p>
            <a:pPr algn="just">
              <a:lnSpc>
                <a:spcPts val="12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повторная проверка – 1 МО;</a:t>
            </a:r>
          </a:p>
          <a:p>
            <a:pPr algn="just">
              <a:lnSpc>
                <a:spcPts val="12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истребование документов – 24 МО.</a:t>
            </a:r>
          </a:p>
          <a:p>
            <a:pPr algn="just">
              <a:lnSpc>
                <a:spcPts val="1200"/>
              </a:lnSpc>
              <a:defRPr/>
            </a:pPr>
            <a:endParaRPr lang="ru-RU" sz="800" dirty="0">
              <a:solidFill>
                <a:srgbClr val="000099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ru-RU" sz="1600" b="1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Основные нарушения в части проведения проверок условий жизни несовершеннолетних подопечных:</a:t>
            </a:r>
          </a:p>
          <a:p>
            <a:pPr algn="ctr">
              <a:lnSpc>
                <a:spcPts val="1200"/>
              </a:lnSpc>
              <a:defRPr/>
            </a:pPr>
            <a:endParaRPr lang="ru-RU" sz="1600" b="1" dirty="0">
              <a:solidFill>
                <a:srgbClr val="000099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lnSpc>
                <a:spcPts val="12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не контролируется процесс получения образования, лечения, оздоровления подопечных;</a:t>
            </a:r>
          </a:p>
          <a:p>
            <a:pPr algn="just">
              <a:lnSpc>
                <a:spcPts val="12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не соблюдаются сроки проведения плановых проверок;</a:t>
            </a:r>
            <a:endParaRPr lang="ru-RU" sz="1600" spc="-40" dirty="0">
              <a:solidFill>
                <a:srgbClr val="000099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lnSpc>
                <a:spcPts val="12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x-none" sz="1600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акты обследования условий жизни несовершеннолетних подопечных не направляются опекунам</a:t>
            </a:r>
            <a:endParaRPr lang="ru-RU" sz="1600" dirty="0">
              <a:solidFill>
                <a:srgbClr val="000099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just">
              <a:lnSpc>
                <a:spcPts val="12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акты проверок условий жизни несовершеннолетних подопечных заполнены не в полном объеме;</a:t>
            </a:r>
          </a:p>
          <a:p>
            <a:pPr algn="just">
              <a:lnSpc>
                <a:spcPts val="12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0099"/>
                </a:solidFill>
                <a:latin typeface="Arial Narrow" panose="020B0606020202030204" pitchFamily="34" charset="0"/>
                <a:cs typeface="Times New Roman" pitchFamily="18" charset="0"/>
              </a:rPr>
              <a:t>не даются рекомендации опекунам.</a:t>
            </a:r>
          </a:p>
          <a:p>
            <a:pPr algn="just">
              <a:lnSpc>
                <a:spcPts val="12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ru-RU" sz="1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200"/>
              </a:lnSpc>
              <a:defRPr/>
            </a:pPr>
            <a:endParaRPr lang="ru-RU" sz="1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200"/>
              </a:lnSpc>
              <a:defRPr/>
            </a:pP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200"/>
              </a:lnSpc>
              <a:defRPr/>
            </a:pP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1" name="TextBox 27"/>
          <p:cNvSpPr txBox="1">
            <a:spLocks noChangeArrowheads="1"/>
          </p:cNvSpPr>
          <p:nvPr/>
        </p:nvSpPr>
        <p:spPr bwMode="auto">
          <a:xfrm>
            <a:off x="6118226" y="5453064"/>
            <a:ext cx="43608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altLang="ru-RU" sz="1600" b="1">
                <a:solidFill>
                  <a:srgbClr val="000099"/>
                </a:solidFill>
                <a:latin typeface="Arial Narrow" panose="020B0606020202030204" pitchFamily="34" charset="0"/>
              </a:rPr>
              <a:t>Ежегодно </a:t>
            </a:r>
            <a:r>
              <a:rPr lang="ru-RU" altLang="ru-RU" sz="1600">
                <a:solidFill>
                  <a:srgbClr val="000099"/>
                </a:solidFill>
                <a:latin typeface="Arial Narrow" panose="020B0606020202030204" pitchFamily="34" charset="0"/>
              </a:rPr>
              <a:t>специалистами  по опеке и попечительству осуществляется более 23 000 плановых проверок, а также около 300 внеплановых проверок условий жизни подопечных.</a:t>
            </a:r>
          </a:p>
        </p:txBody>
      </p:sp>
    </p:spTree>
    <p:extLst>
      <p:ext uri="{BB962C8B-B14F-4D97-AF65-F5344CB8AC3E}">
        <p14:creationId xmlns:p14="http://schemas.microsoft.com/office/powerpoint/2010/main" val="3204550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s://zvezdagukovo.ru/wp-content/uploads/2020/07/965_7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7" r="4530" b="11279"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8;g7e118ccf70_7_0"/>
          <p:cNvSpPr/>
          <p:nvPr/>
        </p:nvSpPr>
        <p:spPr>
          <a:xfrm>
            <a:off x="46038" y="0"/>
            <a:ext cx="12192000" cy="6875463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158;g7e118ccf70_7_0"/>
          <p:cNvSpPr/>
          <p:nvPr/>
        </p:nvSpPr>
        <p:spPr>
          <a:xfrm>
            <a:off x="-6350" y="111125"/>
            <a:ext cx="12198350" cy="99695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437" name="Google Shape;283;p54" descr="Картинки по запросу &quot;алтайский край герб&quot;&quot;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88900"/>
            <a:ext cx="787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7988" y="-81637"/>
            <a:ext cx="9540875" cy="112371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 smtClean="0"/>
              <a:t>Контроль </a:t>
            </a:r>
            <a:r>
              <a:rPr lang="ru-RU" sz="2000" b="1" dirty="0"/>
              <a:t>за деятельностью опекуна по обеспечению защиты имущественных прав в части принятия ежегодных отчетов опекунов (попечителей)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550" y="1577975"/>
            <a:ext cx="6662738" cy="33972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ru-RU" sz="1400" dirty="0"/>
              <a:t>место хранения имущества подопечного, переданного на хранение</a:t>
            </a:r>
            <a:endParaRPr lang="ru-RU" altLang="ru-RU" sz="14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975" y="2701925"/>
            <a:ext cx="6691313" cy="57785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ru-RU" sz="1400" dirty="0"/>
              <a:t>сведения об отчуждении имущества подопечного, совершенном с согласия органа опеки и попечительства</a:t>
            </a:r>
            <a:endParaRPr lang="ru-RU" altLang="ru-RU" sz="1400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8441" name="Picture 2" descr="C:\Users\kolchenko\Downloads\kisspng-user-interface-checkbox-computer-icons-clip-art-yes-check-mark-png-5ab1adda493300.940998481521593818299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279775"/>
            <a:ext cx="468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" descr="C:\Users\kolchenko\Downloads\kisspng-user-interface-checkbox-computer-icons-clip-art-yes-check-mark-png-5ab1adda493300.940998481521593818299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616075"/>
            <a:ext cx="468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71500" y="1931988"/>
            <a:ext cx="6459538" cy="81756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ts val="1400"/>
              <a:defRPr/>
            </a:pPr>
            <a:r>
              <a:rPr lang="ru-RU" sz="1400" dirty="0"/>
              <a:t>место нахождения имущества подопечного, не переданного в порядке, предусмотренном </a:t>
            </a:r>
            <a:r>
              <a:rPr lang="ru-RU" sz="1400" u="sng" dirty="0">
                <a:hlinkClick r:id="rId5"/>
              </a:rPr>
              <a:t>статьей 38</a:t>
            </a:r>
            <a:r>
              <a:rPr lang="ru-RU" sz="1400" dirty="0"/>
              <a:t> Гражданского кодекса Российской Федерации, в доверительное управление, и сведения о его состоянии</a:t>
            </a:r>
            <a:endParaRPr lang="ru-RU" altLang="ru-RU" sz="1400" dirty="0">
              <a:solidFill>
                <a:srgbClr val="E7E6E6">
                  <a:lumMod val="25000"/>
                </a:srgbClr>
              </a:solidFill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1975" y="3279775"/>
            <a:ext cx="6459538" cy="34131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сведения о приобретении имущества, в том числе взамен отчужденного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93088" y="1096963"/>
            <a:ext cx="2762250" cy="44291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altLang="ru-RU" sz="2000" b="1" dirty="0">
                <a:solidFill>
                  <a:srgbClr val="E7E6E6">
                    <a:lumMod val="25000"/>
                  </a:srgbClr>
                </a:solidFill>
                <a:sym typeface="Arial"/>
              </a:rPr>
              <a:t>Форма отчета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5325" y="5302250"/>
            <a:ext cx="5622925" cy="1463675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 pitchFamily="34" charset="0"/>
              <a:buChar char="•"/>
              <a:defRPr/>
            </a:pPr>
            <a:r>
              <a:rPr lang="ru-RU" sz="1600" dirty="0"/>
              <a:t>ежегодно </a:t>
            </a:r>
            <a:r>
              <a:rPr lang="ru-RU" sz="1600" b="1" dirty="0"/>
              <a:t>не позднее 1 февраля </a:t>
            </a:r>
            <a:r>
              <a:rPr lang="ru-RU" sz="1600" dirty="0"/>
              <a:t>текущего года, если иной срок не установлен договором об осуществлении опеки или попечительства, представляет в орган опеки и попечительства отчет в письменной форме за предыдущий год </a:t>
            </a:r>
            <a:endParaRPr lang="ru-RU" altLang="ru-RU" sz="1600" dirty="0">
              <a:solidFill>
                <a:srgbClr val="E7E6E6">
                  <a:lumMod val="25000"/>
                </a:srgbClr>
              </a:solidFill>
              <a:sym typeface="Arial"/>
            </a:endParaRPr>
          </a:p>
        </p:txBody>
      </p:sp>
      <p:pic>
        <p:nvPicPr>
          <p:cNvPr id="18447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763713"/>
            <a:ext cx="48053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391400" y="5241925"/>
            <a:ext cx="4645025" cy="119062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600" dirty="0"/>
              <a:t>Утверждена </a:t>
            </a:r>
            <a:r>
              <a:rPr lang="ru-RU" sz="1600" b="1" u="sng" dirty="0">
                <a:hlinkClick r:id="rId7"/>
              </a:rPr>
              <a:t>Постановление Правительства РФ от 18.05.2009 N 423 "Об отдельных вопросах осуществления опеки и попечительства в отношении несовершеннолетних граждан"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051221" y="844274"/>
            <a:ext cx="2747791" cy="78319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В отчете указываются: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975" y="3621088"/>
            <a:ext cx="6691313" cy="57785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ru-RU" sz="1400" dirty="0"/>
              <a:t>сведения о доходах, полученных подопечным за год, с указанием суммы дохода, даты получения и источника</a:t>
            </a:r>
            <a:endParaRPr lang="ru-RU" altLang="ru-RU" sz="14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1975" y="4119563"/>
            <a:ext cx="6459538" cy="579437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сведения о расходах на нужды подопечного, произведенных за счет полученных доходов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1975" y="4713288"/>
            <a:ext cx="6691313" cy="57943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ru-RU" sz="1400" dirty="0"/>
              <a:t>сведения о расходах, произведенных с согласия органа опеки и попечительства за счет имущества подопечного</a:t>
            </a:r>
            <a:endParaRPr lang="ru-RU" altLang="ru-RU" sz="1400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8453" name="Picture 2" descr="C:\Users\kolchenko\Downloads\kisspng-user-interface-checkbox-computer-icons-clip-art-yes-check-mark-png-5ab1adda493300.940998481521593818299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57413"/>
            <a:ext cx="468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" descr="C:\Users\kolchenko\Downloads\kisspng-user-interface-checkbox-computer-icons-clip-art-yes-check-mark-png-5ab1adda493300.940998481521593818299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806700"/>
            <a:ext cx="468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2" descr="C:\Users\kolchenko\Downloads\kisspng-user-interface-checkbox-computer-icons-clip-art-yes-check-mark-png-5ab1adda493300.940998481521593818299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98888"/>
            <a:ext cx="468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2" descr="C:\Users\kolchenko\Downloads\kisspng-user-interface-checkbox-computer-icons-clip-art-yes-check-mark-png-5ab1adda493300.940998481521593818299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335463"/>
            <a:ext cx="468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" descr="C:\Users\kolchenko\Downloads\kisspng-user-interface-checkbox-computer-icons-clip-art-yes-check-mark-png-5ab1adda493300.940998481521593818299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926013"/>
            <a:ext cx="468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5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1157;g7e118ccf70_7_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3" b="1521"/>
          <a:stretch>
            <a:fillRect/>
          </a:stretch>
        </p:blipFill>
        <p:spPr bwMode="auto">
          <a:xfrm>
            <a:off x="4763" y="0"/>
            <a:ext cx="12190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1158;g7e118ccf70_7_0"/>
          <p:cNvSpPr/>
          <p:nvPr/>
        </p:nvSpPr>
        <p:spPr>
          <a:xfrm>
            <a:off x="4763" y="-4763"/>
            <a:ext cx="12201525" cy="6858001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158;g7e118ccf70_7_0"/>
          <p:cNvSpPr/>
          <p:nvPr/>
        </p:nvSpPr>
        <p:spPr>
          <a:xfrm>
            <a:off x="-6350" y="-17463"/>
            <a:ext cx="12201525" cy="996951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012825" y="296863"/>
            <a:ext cx="105695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  <a:sym typeface="Roboto" panose="020B0604020202020204"/>
              </a:rPr>
              <a:t>Основные нарушения:</a:t>
            </a:r>
            <a:endParaRPr lang="ru-RU" altLang="ru-R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350" y="6430963"/>
            <a:ext cx="12192000" cy="46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12825" y="4246563"/>
            <a:ext cx="9959975" cy="1008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3600" b="1" dirty="0" smtClean="0">
                <a:solidFill>
                  <a:srgbClr val="004D86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ru-RU" altLang="ru-RU" sz="3600" b="1" dirty="0" smtClean="0">
                <a:solidFill>
                  <a:srgbClr val="004D86"/>
                </a:solidFill>
                <a:latin typeface="Calibri" pitchFamily="34" charset="0"/>
                <a:ea typeface="+mn-ea"/>
                <a:cs typeface="Arial" charset="0"/>
              </a:rPr>
            </a:br>
            <a:endParaRPr lang="ru-RU" altLang="ru-RU" sz="3600" b="1" dirty="0">
              <a:solidFill>
                <a:srgbClr val="004D86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9464" name="Google Shape;283;p54" descr="Картинки по запросу &quot;алтайский край герб&quot;&quot;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88900"/>
            <a:ext cx="787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/>
          <p:cNvGraphicFramePr/>
          <p:nvPr/>
        </p:nvGraphicFramePr>
        <p:xfrm>
          <a:off x="177421" y="979488"/>
          <a:ext cx="11832610" cy="545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7917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1973</Words>
  <Application>Microsoft Office PowerPoint</Application>
  <PresentationFormat>Широкоэкранный</PresentationFormat>
  <Paragraphs>237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 Unicode MS</vt:lpstr>
      <vt:lpstr>Arial</vt:lpstr>
      <vt:lpstr>Arial Narrow</vt:lpstr>
      <vt:lpstr>Calibri</vt:lpstr>
      <vt:lpstr>Calibri Light</vt:lpstr>
      <vt:lpstr>Roboto</vt:lpstr>
      <vt:lpstr>Roboto Condensed</vt:lpstr>
      <vt:lpstr>Roboto Thin</vt:lpstr>
      <vt:lpstr>Times New Roman</vt:lpstr>
      <vt:lpstr>Wingdings</vt:lpstr>
      <vt:lpstr>Wingdings 2</vt:lpstr>
      <vt:lpstr>Тема Office</vt:lpstr>
      <vt:lpstr>4_Тема Office</vt:lpstr>
      <vt:lpstr> Выявление и устройство детей-сирот и детей, оставшихся без попечения родителей,  контроль за их положением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Сергеевна Попова</dc:creator>
  <cp:lastModifiedBy>Наталья Л. Румянцева</cp:lastModifiedBy>
  <cp:revision>258</cp:revision>
  <cp:lastPrinted>2020-03-03T03:40:12Z</cp:lastPrinted>
  <dcterms:created xsi:type="dcterms:W3CDTF">2020-03-03T03:32:20Z</dcterms:created>
  <dcterms:modified xsi:type="dcterms:W3CDTF">2022-09-26T08:42:55Z</dcterms:modified>
</cp:coreProperties>
</file>